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90"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 id="281" r:id="rId28"/>
    <p:sldId id="283" r:id="rId29"/>
    <p:sldId id="282" r:id="rId30"/>
    <p:sldId id="286" r:id="rId31"/>
    <p:sldId id="284" r:id="rId32"/>
    <p:sldId id="285" r:id="rId33"/>
    <p:sldId id="287" r:id="rId34"/>
    <p:sldId id="288" r:id="rId35"/>
    <p:sldId id="289" r:id="rId36"/>
    <p:sldId id="292" r:id="rId37"/>
    <p:sldId id="293" r:id="rId38"/>
    <p:sldId id="291" r:id="rId39"/>
    <p:sldId id="295" r:id="rId40"/>
    <p:sldId id="296" r:id="rId41"/>
    <p:sldId id="298" r:id="rId42"/>
    <p:sldId id="297"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42FCCF1-5DBF-45EA-90F7-4127BDF23B16}" type="datetimeFigureOut">
              <a:rPr lang="en-US" smtClean="0"/>
              <a:t>3/3/2013</a:t>
            </a:fld>
            <a:endParaRPr lang="en-US"/>
          </a:p>
        </p:txBody>
      </p:sp>
      <p:sp>
        <p:nvSpPr>
          <p:cNvPr id="8" name="Slide Number Placeholder 7"/>
          <p:cNvSpPr>
            <a:spLocks noGrp="1"/>
          </p:cNvSpPr>
          <p:nvPr>
            <p:ph type="sldNum" sz="quarter" idx="11"/>
          </p:nvPr>
        </p:nvSpPr>
        <p:spPr/>
        <p:txBody>
          <a:bodyPr/>
          <a:lstStyle/>
          <a:p>
            <a:fld id="{30EBA63B-9C57-461A-BBF0-CF7AD900994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FCCF1-5DBF-45EA-90F7-4127BDF23B16}"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A63B-9C57-461A-BBF0-CF7AD90099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FCCF1-5DBF-45EA-90F7-4127BDF23B16}"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A63B-9C57-461A-BBF0-CF7AD90099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42FCCF1-5DBF-45EA-90F7-4127BDF23B16}"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A63B-9C57-461A-BBF0-CF7AD90099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FCCF1-5DBF-45EA-90F7-4127BDF23B16}"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A63B-9C57-461A-BBF0-CF7AD900994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42FCCF1-5DBF-45EA-90F7-4127BDF23B16}" type="datetimeFigureOut">
              <a:rPr lang="en-US" smtClean="0"/>
              <a:t>3/3/2013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A63B-9C57-461A-BBF0-CF7AD900994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2FCCF1-5DBF-45EA-90F7-4127BDF23B16}" type="datetimeFigureOut">
              <a:rPr lang="en-US" smtClean="0"/>
              <a:t>3/3/2013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A63B-9C57-461A-BBF0-CF7AD900994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2FCCF1-5DBF-45EA-90F7-4127BDF23B16}" type="datetimeFigureOut">
              <a:rPr lang="en-US" smtClean="0"/>
              <a:t>3/3/2013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A63B-9C57-461A-BBF0-CF7AD90099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FCCF1-5DBF-45EA-90F7-4127BDF23B16}" type="datetimeFigureOut">
              <a:rPr lang="en-US" smtClean="0"/>
              <a:t>3/3/2013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A63B-9C57-461A-BBF0-CF7AD90099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FCCF1-5DBF-45EA-90F7-4127BDF23B16}" type="datetimeFigureOut">
              <a:rPr lang="en-US" smtClean="0"/>
              <a:t>3/3/2013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A63B-9C57-461A-BBF0-CF7AD90099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FCCF1-5DBF-45EA-90F7-4127BDF23B16}" type="datetimeFigureOut">
              <a:rPr lang="en-US" smtClean="0"/>
              <a:t>3/3/2013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A63B-9C57-461A-BBF0-CF7AD90099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42FCCF1-5DBF-45EA-90F7-4127BDF23B16}" type="datetimeFigureOut">
              <a:rPr lang="en-US" smtClean="0"/>
              <a:t>3/3/2013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0EBA63B-9C57-461A-BBF0-CF7AD900994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eveloper.apple.com/library/ios/documentation/UIKit/Reference/UIEvent_Class/Reference/Reference.html#//apple_ref/occ/cl/UIEve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eveloper.apple.com/library/ios/documentation/UIKit/Reference/UIView_Class/UIView/UIView.html#//apple_ref/occ/instm/UIView/setNeedsDisplay" TargetMode="External"/><Relationship Id="rId2" Type="http://schemas.openxmlformats.org/officeDocument/2006/relationships/hyperlink" Target="https://developer.apple.com/library/ios/documentation/UIKit/Reference/UIView_Class/UIView/UIView.html#//apple_ref/occ/instm/UIView/setNeedsLayout"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developer.apple.com/library/ios/documentation/EventHandling/Conceptual/EventHandlingiPhoneOS/Introduction/Introduction.html#//apple_ref/doc/uid/TP40009541" TargetMode="External"/><Relationship Id="rId4" Type="http://schemas.openxmlformats.org/officeDocument/2006/relationships/hyperlink" Target="https://developer.apple.com/library/ios/documentation/UIKit/Reference/UIView_Class/UIView/UIView.html#//apple_ref/occ/instm/UIView/setNeedsDisplayInRe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eveloper.apple.com/library/ios/documentation/UIKit/Reference/UIView_Class/UIView/UIView.html#//apple_ref/occ/instm/UIView/drawRec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developer.apple.com/library/ios/documentation/WindowsViews/Conceptual/ViewPG_iPhoneOS/CreatingViews/CreatingViews.html#//apple_ref/doc/uid/TP40009503-CH5-SW5" TargetMode="External"/><Relationship Id="rId3" Type="http://schemas.openxmlformats.org/officeDocument/2006/relationships/hyperlink" Target="https://developer.apple.com/library/ios/documentation/UIKit/Reference/UIEvent_Class/Reference/Reference.html#//apple_ref/occ/cl/UIEvent" TargetMode="External"/><Relationship Id="rId7" Type="http://schemas.openxmlformats.org/officeDocument/2006/relationships/hyperlink" Target="https://developer.apple.com/library/ios/documentation/UIKit/Reference/UIView_Class/UIView/UIView.html#//apple_ref/occ/instm/UIView/setNeedsDisplayInRect:" TargetMode="External"/><Relationship Id="rId2" Type="http://schemas.openxmlformats.org/officeDocument/2006/relationships/hyperlink" Target="https://developer.apple.com/library/ios/documentation/WindowsViews/Conceptual/ViewPG_iPhoneOS/WindowsandViews/WindowsandViews.html#//apple_ref/doc/uid/TP40009503-CH2-SW38" TargetMode="External"/><Relationship Id="rId1" Type="http://schemas.openxmlformats.org/officeDocument/2006/relationships/slideLayout" Target="../slideLayouts/slideLayout2.xml"/><Relationship Id="rId6" Type="http://schemas.openxmlformats.org/officeDocument/2006/relationships/hyperlink" Target="https://developer.apple.com/library/ios/documentation/UIKit/Reference/UIView_Class/UIView/UIView.html#//apple_ref/occ/instm/UIView/setNeedsDisplay" TargetMode="External"/><Relationship Id="rId5" Type="http://schemas.openxmlformats.org/officeDocument/2006/relationships/hyperlink" Target="https://developer.apple.com/library/ios/documentation/UIKit/Reference/UIView_Class/UIView/UIView.html#//apple_ref/occ/instm/UIView/setNeedsLayout" TargetMode="External"/><Relationship Id="rId10" Type="http://schemas.openxmlformats.org/officeDocument/2006/relationships/hyperlink" Target="https://developer.apple.com/library/ios/documentation/UIKit/Reference/UIView_Class/UIView/UIView.html#//apple_ref/occ/instm/UIView/drawRect:" TargetMode="External"/><Relationship Id="rId4" Type="http://schemas.openxmlformats.org/officeDocument/2006/relationships/hyperlink" Target="https://developer.apple.com/library/ios/documentation/EventHandling/Conceptual/EventHandlingiPhoneOS/Introduction/Introduction.html#//apple_ref/doc/uid/TP40009541" TargetMode="External"/><Relationship Id="rId9" Type="http://schemas.openxmlformats.org/officeDocument/2006/relationships/hyperlink" Target="https://developer.apple.com/library/ios/documentation/UIKit/Reference/UIView_Class/UIView/UIView.html#//apple_ref/occ/instm/UIView/layoutSubview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iOS</a:t>
            </a:r>
            <a:r>
              <a:rPr lang="en-US" dirty="0" smtClean="0"/>
              <a:t> – Views and Drawing</a:t>
            </a:r>
            <a:endParaRPr lang="en-US" dirty="0"/>
          </a:p>
        </p:txBody>
      </p:sp>
      <p:sp>
        <p:nvSpPr>
          <p:cNvPr id="3" name="Subtitle 2"/>
          <p:cNvSpPr>
            <a:spLocks noGrp="1"/>
          </p:cNvSpPr>
          <p:nvPr>
            <p:ph type="subTitle" idx="1"/>
          </p:nvPr>
        </p:nvSpPr>
        <p:spPr/>
        <p:txBody>
          <a:bodyPr/>
          <a:lstStyle/>
          <a:p>
            <a:r>
              <a:rPr lang="en-US" dirty="0" smtClean="0"/>
              <a:t>CS4521</a:t>
            </a:r>
            <a:endParaRPr lang="en-US" dirty="0"/>
          </a:p>
        </p:txBody>
      </p:sp>
    </p:spTree>
    <p:extLst>
      <p:ext uri="{BB962C8B-B14F-4D97-AF65-F5344CB8AC3E}">
        <p14:creationId xmlns:p14="http://schemas.microsoft.com/office/powerpoint/2010/main" val="41308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setting location for 2 views</a:t>
            </a:r>
            <a:endParaRPr lang="en-US" dirty="0"/>
          </a:p>
        </p:txBody>
      </p:sp>
      <p:sp>
        <p:nvSpPr>
          <p:cNvPr id="3" name="Content Placeholder 2"/>
          <p:cNvSpPr>
            <a:spLocks noGrp="1"/>
          </p:cNvSpPr>
          <p:nvPr>
            <p:ph idx="1"/>
          </p:nvPr>
        </p:nvSpPr>
        <p:spPr/>
        <p:txBody>
          <a:bodyPr/>
          <a:lstStyle/>
          <a:p>
            <a:r>
              <a:rPr lang="en-US" dirty="0" smtClean="0"/>
              <a:t>First View A</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23" t="46000" r="14465" b="11000"/>
          <a:stretch/>
        </p:blipFill>
        <p:spPr bwMode="auto">
          <a:xfrm>
            <a:off x="1143000" y="2438400"/>
            <a:ext cx="603068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77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setting location for 2 views</a:t>
            </a:r>
            <a:endParaRPr lang="en-US" dirty="0"/>
          </a:p>
        </p:txBody>
      </p:sp>
      <p:sp>
        <p:nvSpPr>
          <p:cNvPr id="3" name="Content Placeholder 2"/>
          <p:cNvSpPr>
            <a:spLocks noGrp="1"/>
          </p:cNvSpPr>
          <p:nvPr>
            <p:ph idx="1"/>
          </p:nvPr>
        </p:nvSpPr>
        <p:spPr/>
        <p:txBody>
          <a:bodyPr/>
          <a:lstStyle/>
          <a:p>
            <a:r>
              <a:rPr lang="en-US" dirty="0" smtClean="0"/>
              <a:t>View </a:t>
            </a:r>
            <a:r>
              <a:rPr lang="en-US" b="1" dirty="0" smtClean="0"/>
              <a:t>B</a:t>
            </a:r>
            <a:endParaRPr lang="en-US"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14" t="45430" r="13814" b="11999"/>
          <a:stretch/>
        </p:blipFill>
        <p:spPr bwMode="auto">
          <a:xfrm>
            <a:off x="1295400" y="2362200"/>
            <a:ext cx="6052458" cy="32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14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and Views—a visual </a:t>
            </a:r>
            <a:r>
              <a:rPr lang="en-US" dirty="0" err="1" smtClean="0"/>
              <a:t>exampl</a:t>
            </a:r>
            <a:endParaRPr lang="en-US" dirty="0"/>
          </a:p>
        </p:txBody>
      </p:sp>
      <p:pic>
        <p:nvPicPr>
          <p:cNvPr id="1026" name="Picture 2" descr="Relationship between a view's frame and b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44" y="1773556"/>
            <a:ext cx="7287456" cy="417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10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Rotations around Center</a:t>
            </a:r>
            <a:endParaRPr lang="en-US" dirty="0"/>
          </a:p>
        </p:txBody>
      </p:sp>
      <p:sp>
        <p:nvSpPr>
          <p:cNvPr id="3" name="Content Placeholder 2"/>
          <p:cNvSpPr>
            <a:spLocks noGrp="1"/>
          </p:cNvSpPr>
          <p:nvPr>
            <p:ph idx="1"/>
          </p:nvPr>
        </p:nvSpPr>
        <p:spPr/>
        <p:txBody>
          <a:bodyPr/>
          <a:lstStyle/>
          <a:p>
            <a:r>
              <a:rPr lang="en-US" dirty="0" smtClean="0"/>
              <a:t>Rotation is done around center of View</a:t>
            </a:r>
          </a:p>
          <a:p>
            <a:r>
              <a:rPr lang="en-US" dirty="0" smtClean="0"/>
              <a:t>Shown here – transformation is 45degree rotation</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38" t="42429" r="23836" b="15429"/>
          <a:stretch/>
        </p:blipFill>
        <p:spPr bwMode="auto">
          <a:xfrm>
            <a:off x="21771" y="2656114"/>
            <a:ext cx="4267200" cy="32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527" t="43571" r="23187" b="16429"/>
          <a:stretch/>
        </p:blipFill>
        <p:spPr bwMode="auto">
          <a:xfrm>
            <a:off x="4724400" y="2639785"/>
            <a:ext cx="4288972" cy="304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810000" y="4038600"/>
            <a:ext cx="1524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10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Frame?</a:t>
            </a:r>
            <a:endParaRPr lang="en-US" dirty="0"/>
          </a:p>
        </p:txBody>
      </p:sp>
      <p:sp>
        <p:nvSpPr>
          <p:cNvPr id="3" name="Content Placeholder 2"/>
          <p:cNvSpPr>
            <a:spLocks noGrp="1"/>
          </p:cNvSpPr>
          <p:nvPr>
            <p:ph idx="1"/>
          </p:nvPr>
        </p:nvSpPr>
        <p:spPr/>
        <p:txBody>
          <a:bodyPr/>
          <a:lstStyle/>
          <a:p>
            <a:r>
              <a:rPr lang="en-US" dirty="0" smtClean="0"/>
              <a:t>The smallest rectangle </a:t>
            </a:r>
            <a:r>
              <a:rPr lang="en-US" dirty="0"/>
              <a:t>in the </a:t>
            </a:r>
            <a:r>
              <a:rPr lang="en-US" dirty="0" err="1"/>
              <a:t>superview’s</a:t>
            </a:r>
            <a:r>
              <a:rPr lang="en-US" dirty="0"/>
              <a:t> coordinate </a:t>
            </a:r>
            <a:r>
              <a:rPr lang="en-US" dirty="0" smtClean="0"/>
              <a:t>system that </a:t>
            </a:r>
            <a:r>
              <a:rPr lang="en-US" dirty="0"/>
              <a:t>fully encompasses the view itself</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70" t="43286" r="24878" b="15714"/>
          <a:stretch/>
        </p:blipFill>
        <p:spPr bwMode="auto">
          <a:xfrm>
            <a:off x="2612571" y="2667000"/>
            <a:ext cx="406037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77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 and Bounds –which one??</a:t>
            </a:r>
            <a:endParaRPr lang="en-US" dirty="0"/>
          </a:p>
        </p:txBody>
      </p:sp>
      <p:sp>
        <p:nvSpPr>
          <p:cNvPr id="3" name="Content Placeholder 2"/>
          <p:cNvSpPr>
            <a:spLocks noGrp="1"/>
          </p:cNvSpPr>
          <p:nvPr>
            <p:ph idx="1"/>
          </p:nvPr>
        </p:nvSpPr>
        <p:spPr/>
        <p:txBody>
          <a:bodyPr>
            <a:normAutofit/>
          </a:bodyPr>
          <a:lstStyle/>
          <a:p>
            <a:pPr marL="0" indent="0">
              <a:buNone/>
            </a:pPr>
            <a:r>
              <a:rPr lang="en-US" dirty="0"/>
              <a:t>Which to use?</a:t>
            </a:r>
          </a:p>
          <a:p>
            <a:pPr marL="0" indent="0">
              <a:buNone/>
            </a:pPr>
            <a:r>
              <a:rPr lang="en-US" dirty="0"/>
              <a:t>■ Usually depends on the context</a:t>
            </a:r>
          </a:p>
          <a:p>
            <a:pPr lvl="1"/>
            <a:r>
              <a:rPr lang="en-US" dirty="0" smtClean="0"/>
              <a:t> </a:t>
            </a:r>
            <a:r>
              <a:rPr lang="en-US" dirty="0"/>
              <a:t>If you are </a:t>
            </a:r>
            <a:r>
              <a:rPr lang="en-US" i="1" dirty="0"/>
              <a:t>using </a:t>
            </a:r>
            <a:r>
              <a:rPr lang="en-US" dirty="0"/>
              <a:t>a view, typically you use </a:t>
            </a:r>
            <a:r>
              <a:rPr lang="en-US" dirty="0" smtClean="0"/>
              <a:t>frame</a:t>
            </a:r>
          </a:p>
          <a:p>
            <a:pPr lvl="1"/>
            <a:r>
              <a:rPr lang="en-US" dirty="0" smtClean="0"/>
              <a:t> </a:t>
            </a:r>
            <a:r>
              <a:rPr lang="en-US" dirty="0"/>
              <a:t>If you are </a:t>
            </a:r>
            <a:r>
              <a:rPr lang="en-US" i="1" dirty="0"/>
              <a:t>implementing </a:t>
            </a:r>
            <a:r>
              <a:rPr lang="en-US" dirty="0"/>
              <a:t>a view, typically you use bounds</a:t>
            </a:r>
          </a:p>
          <a:p>
            <a:pPr marL="0" indent="0">
              <a:buNone/>
            </a:pPr>
            <a:r>
              <a:rPr lang="en-US" dirty="0" smtClean="0"/>
              <a:t>■ </a:t>
            </a:r>
            <a:r>
              <a:rPr lang="en-US" dirty="0"/>
              <a:t>From outside it’s usually the frame</a:t>
            </a:r>
          </a:p>
          <a:p>
            <a:pPr marL="0" indent="0">
              <a:buNone/>
            </a:pPr>
            <a:r>
              <a:rPr lang="en-US" dirty="0"/>
              <a:t>■ From inside it’s usually the </a:t>
            </a:r>
            <a:r>
              <a:rPr lang="en-US" dirty="0" smtClean="0"/>
              <a:t>bounds</a:t>
            </a:r>
          </a:p>
          <a:p>
            <a:pPr marL="0" indent="0">
              <a:buNone/>
            </a:pPr>
            <a:endParaRPr lang="en-US" dirty="0"/>
          </a:p>
          <a:p>
            <a:pPr marL="0" indent="0">
              <a:buNone/>
            </a:pPr>
            <a:r>
              <a:rPr lang="en-US" dirty="0" smtClean="0"/>
              <a:t>Examples</a:t>
            </a:r>
            <a:r>
              <a:rPr lang="en-US" dirty="0"/>
              <a:t>:</a:t>
            </a:r>
          </a:p>
          <a:p>
            <a:r>
              <a:rPr lang="en-US" dirty="0" smtClean="0"/>
              <a:t> </a:t>
            </a:r>
            <a:r>
              <a:rPr lang="en-US" dirty="0"/>
              <a:t>Creating a view, positioning a view in </a:t>
            </a:r>
            <a:r>
              <a:rPr lang="en-US" dirty="0" err="1"/>
              <a:t>superview</a:t>
            </a:r>
            <a:r>
              <a:rPr lang="en-US" dirty="0"/>
              <a:t> - use </a:t>
            </a:r>
            <a:r>
              <a:rPr lang="en-US" dirty="0" smtClean="0"/>
              <a:t>frame</a:t>
            </a:r>
          </a:p>
          <a:p>
            <a:r>
              <a:rPr lang="en-US" dirty="0" smtClean="0"/>
              <a:t>Handling </a:t>
            </a:r>
            <a:r>
              <a:rPr lang="en-US" dirty="0"/>
              <a:t>events, drawing a view - use bounds</a:t>
            </a:r>
          </a:p>
        </p:txBody>
      </p:sp>
    </p:spTree>
    <p:extLst>
      <p:ext uri="{BB962C8B-B14F-4D97-AF65-F5344CB8AC3E}">
        <p14:creationId xmlns:p14="http://schemas.microsoft.com/office/powerpoint/2010/main" val="396186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View with help of Interface Builder</a:t>
            </a:r>
            <a:endParaRPr lang="en-US" dirty="0"/>
          </a:p>
        </p:txBody>
      </p:sp>
      <p:sp>
        <p:nvSpPr>
          <p:cNvPr id="3" name="Content Placeholder 2"/>
          <p:cNvSpPr>
            <a:spLocks noGrp="1"/>
          </p:cNvSpPr>
          <p:nvPr>
            <p:ph idx="1"/>
          </p:nvPr>
        </p:nvSpPr>
        <p:spPr/>
        <p:txBody>
          <a:bodyPr/>
          <a:lstStyle/>
          <a:p>
            <a:r>
              <a:rPr lang="en-US" dirty="0"/>
              <a:t>Commonly Interface Builder</a:t>
            </a:r>
          </a:p>
          <a:p>
            <a:r>
              <a:rPr lang="en-US" dirty="0" smtClean="0"/>
              <a:t> </a:t>
            </a:r>
            <a:r>
              <a:rPr lang="en-US" dirty="0"/>
              <a:t>Drag out any of the existing view objects (buttons, labels, </a:t>
            </a:r>
            <a:r>
              <a:rPr lang="en-US" dirty="0" err="1"/>
              <a:t>etc</a:t>
            </a:r>
            <a:r>
              <a:rPr lang="en-US" dirty="0"/>
              <a:t>)</a:t>
            </a:r>
          </a:p>
          <a:p>
            <a:r>
              <a:rPr lang="en-US" dirty="0" smtClean="0"/>
              <a:t>Or </a:t>
            </a:r>
            <a:r>
              <a:rPr lang="en-US" dirty="0"/>
              <a:t>drag generic </a:t>
            </a:r>
            <a:r>
              <a:rPr lang="en-US" dirty="0" err="1"/>
              <a:t>UIView</a:t>
            </a:r>
            <a:r>
              <a:rPr lang="en-US" dirty="0"/>
              <a:t> and set custom class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20" t="49000" r="9519" b="10857"/>
          <a:stretch/>
        </p:blipFill>
        <p:spPr bwMode="auto">
          <a:xfrm>
            <a:off x="751269" y="3276600"/>
            <a:ext cx="7206188" cy="336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86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View in Code</a:t>
            </a:r>
            <a:endParaRPr lang="en-US" dirty="0"/>
          </a:p>
        </p:txBody>
      </p:sp>
      <p:sp>
        <p:nvSpPr>
          <p:cNvPr id="3" name="Content Placeholder 2"/>
          <p:cNvSpPr>
            <a:spLocks noGrp="1"/>
          </p:cNvSpPr>
          <p:nvPr>
            <p:ph idx="1"/>
          </p:nvPr>
        </p:nvSpPr>
        <p:spPr/>
        <p:txBody>
          <a:bodyPr>
            <a:normAutofit/>
          </a:bodyPr>
          <a:lstStyle/>
          <a:p>
            <a:pPr marL="0" indent="0">
              <a:buNone/>
            </a:pPr>
            <a:r>
              <a:rPr lang="en-US" dirty="0"/>
              <a:t>Views are initialized using -</a:t>
            </a:r>
            <a:r>
              <a:rPr lang="en-US" dirty="0" err="1"/>
              <a:t>initWithFrame</a:t>
            </a:r>
            <a:r>
              <a:rPr lang="en-US" dirty="0"/>
              <a:t>:</a:t>
            </a:r>
          </a:p>
          <a:p>
            <a:pPr marL="400050" lvl="1" indent="0">
              <a:buNone/>
            </a:pPr>
            <a:r>
              <a:rPr lang="en-US" dirty="0" err="1"/>
              <a:t>CGRect</a:t>
            </a:r>
            <a:r>
              <a:rPr lang="en-US" dirty="0"/>
              <a:t> frame = </a:t>
            </a:r>
            <a:r>
              <a:rPr lang="en-US" dirty="0" err="1"/>
              <a:t>CGRectMake</a:t>
            </a:r>
            <a:r>
              <a:rPr lang="en-US" dirty="0"/>
              <a:t>(0, 0, 200, 150);</a:t>
            </a:r>
          </a:p>
          <a:p>
            <a:pPr marL="400050" lvl="1" indent="0">
              <a:buNone/>
            </a:pPr>
            <a:r>
              <a:rPr lang="en-US" dirty="0" err="1"/>
              <a:t>UIView</a:t>
            </a:r>
            <a:r>
              <a:rPr lang="en-US" dirty="0"/>
              <a:t> *</a:t>
            </a:r>
            <a:r>
              <a:rPr lang="en-US" dirty="0" err="1"/>
              <a:t>myView</a:t>
            </a:r>
            <a:r>
              <a:rPr lang="en-US" dirty="0"/>
              <a:t> = [[</a:t>
            </a:r>
            <a:r>
              <a:rPr lang="en-US" dirty="0" err="1"/>
              <a:t>UIView</a:t>
            </a:r>
            <a:r>
              <a:rPr lang="en-US" dirty="0"/>
              <a:t> </a:t>
            </a:r>
            <a:r>
              <a:rPr lang="en-US" dirty="0" err="1"/>
              <a:t>alloc</a:t>
            </a:r>
            <a:r>
              <a:rPr lang="en-US" dirty="0"/>
              <a:t>] </a:t>
            </a:r>
            <a:r>
              <a:rPr lang="en-US" dirty="0" err="1"/>
              <a:t>initWithFrame:frame</a:t>
            </a:r>
            <a:r>
              <a:rPr lang="en-US" dirty="0" smtClean="0"/>
              <a:t>];</a:t>
            </a:r>
            <a:br>
              <a:rPr lang="en-US" dirty="0" smtClean="0"/>
            </a:br>
            <a:r>
              <a:rPr lang="en-US" dirty="0" smtClean="0"/>
              <a:t/>
            </a:r>
            <a:br>
              <a:rPr lang="en-US" dirty="0" smtClean="0"/>
            </a:br>
            <a:r>
              <a:rPr lang="en-US" dirty="0" smtClean="0"/>
              <a:t/>
            </a:r>
            <a:br>
              <a:rPr lang="en-US" dirty="0" smtClean="0"/>
            </a:br>
            <a:endParaRPr lang="en-US" dirty="0"/>
          </a:p>
          <a:p>
            <a:pPr marL="0" indent="0">
              <a:buNone/>
            </a:pPr>
            <a:r>
              <a:rPr lang="en-US" dirty="0"/>
              <a:t>• Example:</a:t>
            </a:r>
          </a:p>
          <a:p>
            <a:pPr marL="400050" lvl="1" indent="0">
              <a:buNone/>
            </a:pPr>
            <a:r>
              <a:rPr lang="en-US" dirty="0" err="1"/>
              <a:t>CGRect</a:t>
            </a:r>
            <a:r>
              <a:rPr lang="en-US" dirty="0"/>
              <a:t> frame = </a:t>
            </a:r>
            <a:r>
              <a:rPr lang="en-US" dirty="0" err="1"/>
              <a:t>CGRectMake</a:t>
            </a:r>
            <a:r>
              <a:rPr lang="en-US" dirty="0"/>
              <a:t>(20, 45, 140, 21);</a:t>
            </a:r>
          </a:p>
          <a:p>
            <a:pPr marL="400050" lvl="1" indent="0">
              <a:buNone/>
            </a:pPr>
            <a:r>
              <a:rPr lang="en-US" dirty="0" err="1"/>
              <a:t>UILabel</a:t>
            </a:r>
            <a:r>
              <a:rPr lang="en-US" dirty="0"/>
              <a:t> *label = [[</a:t>
            </a:r>
            <a:r>
              <a:rPr lang="en-US" dirty="0" err="1"/>
              <a:t>UILabel</a:t>
            </a:r>
            <a:r>
              <a:rPr lang="en-US" dirty="0"/>
              <a:t> </a:t>
            </a:r>
            <a:r>
              <a:rPr lang="en-US" dirty="0" err="1"/>
              <a:t>alloc</a:t>
            </a:r>
            <a:r>
              <a:rPr lang="en-US" dirty="0"/>
              <a:t>] </a:t>
            </a:r>
            <a:r>
              <a:rPr lang="en-US" dirty="0" err="1"/>
              <a:t>initWithFrame:frame</a:t>
            </a:r>
            <a:r>
              <a:rPr lang="en-US" dirty="0"/>
              <a:t>];</a:t>
            </a:r>
          </a:p>
          <a:p>
            <a:pPr marL="400050" lvl="1" indent="0">
              <a:buNone/>
            </a:pPr>
            <a:r>
              <a:rPr lang="en-US" dirty="0"/>
              <a:t>[window </a:t>
            </a:r>
            <a:r>
              <a:rPr lang="en-US" dirty="0" err="1"/>
              <a:t>addSubview:label</a:t>
            </a:r>
            <a:r>
              <a:rPr lang="en-US" dirty="0"/>
              <a:t>];</a:t>
            </a:r>
          </a:p>
          <a:p>
            <a:pPr marL="400050" lvl="1" indent="0">
              <a:buNone/>
            </a:pPr>
            <a:r>
              <a:rPr lang="en-US" dirty="0"/>
              <a:t>[label </a:t>
            </a:r>
            <a:r>
              <a:rPr lang="en-US" dirty="0" err="1"/>
              <a:t>setText</a:t>
            </a:r>
            <a:r>
              <a:rPr lang="en-US" dirty="0"/>
              <a:t>:@”Number of sides:”];</a:t>
            </a:r>
          </a:p>
          <a:p>
            <a:pPr marL="400050" lvl="1" indent="0">
              <a:buNone/>
            </a:pPr>
            <a:r>
              <a:rPr lang="en-US" dirty="0"/>
              <a:t>[label release]; // label now retained by window</a:t>
            </a:r>
          </a:p>
          <a:p>
            <a:pPr marL="400050" lvl="1" indent="0">
              <a:buNone/>
            </a:pP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114" t="72714" r="32948" b="8428"/>
          <a:stretch/>
        </p:blipFill>
        <p:spPr bwMode="auto">
          <a:xfrm>
            <a:off x="6183086" y="4038600"/>
            <a:ext cx="2503716" cy="143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urved Connector 4"/>
          <p:cNvCxnSpPr/>
          <p:nvPr/>
        </p:nvCxnSpPr>
        <p:spPr>
          <a:xfrm flipV="1">
            <a:off x="4495800" y="4648200"/>
            <a:ext cx="1600200" cy="228600"/>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1192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your own View Class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You Must Subclass </a:t>
            </a:r>
            <a:r>
              <a:rPr lang="en-US" dirty="0" err="1"/>
              <a:t>UIView</a:t>
            </a:r>
            <a:endParaRPr lang="en-US" dirty="0"/>
          </a:p>
          <a:p>
            <a:pPr marL="0" indent="0">
              <a:buNone/>
            </a:pPr>
            <a:r>
              <a:rPr lang="en-US" dirty="0"/>
              <a:t>• </a:t>
            </a:r>
            <a:r>
              <a:rPr lang="en-US" b="1" dirty="0">
                <a:solidFill>
                  <a:srgbClr val="C00000"/>
                </a:solidFill>
              </a:rPr>
              <a:t>For custom drawing, you override:</a:t>
            </a:r>
          </a:p>
          <a:p>
            <a:pPr marL="685800" lvl="1">
              <a:buFontTx/>
              <a:buChar char="-"/>
            </a:pPr>
            <a:r>
              <a:rPr lang="en-US" b="1" dirty="0" smtClean="0">
                <a:solidFill>
                  <a:srgbClr val="C00000"/>
                </a:solidFill>
              </a:rPr>
              <a:t>(</a:t>
            </a:r>
            <a:r>
              <a:rPr lang="en-US" b="1" dirty="0">
                <a:solidFill>
                  <a:srgbClr val="C00000"/>
                </a:solidFill>
              </a:rPr>
              <a:t>void)</a:t>
            </a:r>
            <a:r>
              <a:rPr lang="en-US" b="1" dirty="0" err="1">
                <a:solidFill>
                  <a:srgbClr val="C00000"/>
                </a:solidFill>
              </a:rPr>
              <a:t>drawRect</a:t>
            </a:r>
            <a:r>
              <a:rPr lang="en-US" b="1" dirty="0">
                <a:solidFill>
                  <a:srgbClr val="C00000"/>
                </a:solidFill>
              </a:rPr>
              <a:t>:(</a:t>
            </a:r>
            <a:r>
              <a:rPr lang="en-US" b="1" dirty="0" err="1">
                <a:solidFill>
                  <a:srgbClr val="C00000"/>
                </a:solidFill>
              </a:rPr>
              <a:t>CGRect</a:t>
            </a:r>
            <a:r>
              <a:rPr lang="en-US" b="1" dirty="0">
                <a:solidFill>
                  <a:srgbClr val="C00000"/>
                </a:solidFill>
              </a:rPr>
              <a:t>)</a:t>
            </a:r>
            <a:r>
              <a:rPr lang="en-US" b="1" dirty="0" err="1">
                <a:solidFill>
                  <a:srgbClr val="C00000"/>
                </a:solidFill>
              </a:rPr>
              <a:t>rect</a:t>
            </a:r>
            <a:r>
              <a:rPr lang="en-US" b="1" dirty="0" smtClean="0">
                <a:solidFill>
                  <a:srgbClr val="C00000"/>
                </a:solidFill>
              </a:rPr>
              <a:t>;</a:t>
            </a:r>
          </a:p>
          <a:p>
            <a:pPr marL="685800" lvl="1">
              <a:buFontTx/>
              <a:buChar char="-"/>
            </a:pPr>
            <a:endParaRPr lang="en-US" dirty="0"/>
          </a:p>
          <a:p>
            <a:pPr marL="685800" lvl="1">
              <a:buFontTx/>
              <a:buChar char="-"/>
            </a:pPr>
            <a:endParaRPr lang="en-US" dirty="0"/>
          </a:p>
          <a:p>
            <a:pPr marL="0" indent="0">
              <a:buNone/>
            </a:pPr>
            <a:r>
              <a:rPr lang="en-US" dirty="0"/>
              <a:t>• For event handling, you override:</a:t>
            </a:r>
          </a:p>
          <a:p>
            <a:pPr marL="400050" lvl="1" indent="0">
              <a:buNone/>
            </a:pPr>
            <a:r>
              <a:rPr lang="en-US" dirty="0"/>
              <a:t>- (void)</a:t>
            </a:r>
            <a:r>
              <a:rPr lang="en-US" dirty="0" err="1"/>
              <a:t>touchesBegan</a:t>
            </a:r>
            <a:r>
              <a:rPr lang="en-US" dirty="0"/>
              <a:t>:(</a:t>
            </a:r>
            <a:r>
              <a:rPr lang="en-US" dirty="0" err="1"/>
              <a:t>NSSet</a:t>
            </a:r>
            <a:r>
              <a:rPr lang="en-US" dirty="0"/>
              <a:t> *)touches </a:t>
            </a:r>
            <a:r>
              <a:rPr lang="en-US" dirty="0" err="1"/>
              <a:t>withEvent</a:t>
            </a:r>
            <a:r>
              <a:rPr lang="en-US" dirty="0"/>
              <a:t>:(</a:t>
            </a:r>
            <a:r>
              <a:rPr lang="en-US" dirty="0" err="1"/>
              <a:t>UIEvent</a:t>
            </a:r>
            <a:r>
              <a:rPr lang="en-US" dirty="0"/>
              <a:t> *)event;</a:t>
            </a:r>
          </a:p>
          <a:p>
            <a:pPr marL="400050" lvl="1" indent="0">
              <a:buNone/>
            </a:pPr>
            <a:r>
              <a:rPr lang="en-US" dirty="0"/>
              <a:t>- (void)</a:t>
            </a:r>
            <a:r>
              <a:rPr lang="en-US" dirty="0" err="1"/>
              <a:t>touchesMoved</a:t>
            </a:r>
            <a:r>
              <a:rPr lang="en-US" dirty="0"/>
              <a:t>:(</a:t>
            </a:r>
            <a:r>
              <a:rPr lang="en-US" dirty="0" err="1"/>
              <a:t>NSSet</a:t>
            </a:r>
            <a:r>
              <a:rPr lang="en-US" dirty="0"/>
              <a:t> *)touches </a:t>
            </a:r>
            <a:r>
              <a:rPr lang="en-US" dirty="0" err="1"/>
              <a:t>withEvent</a:t>
            </a:r>
            <a:r>
              <a:rPr lang="en-US" dirty="0"/>
              <a:t>:(</a:t>
            </a:r>
            <a:r>
              <a:rPr lang="en-US" dirty="0" err="1"/>
              <a:t>UIEvent</a:t>
            </a:r>
            <a:r>
              <a:rPr lang="en-US" dirty="0"/>
              <a:t> *)event;</a:t>
            </a:r>
          </a:p>
          <a:p>
            <a:pPr marL="400050" lvl="1" indent="0">
              <a:buNone/>
            </a:pPr>
            <a:r>
              <a:rPr lang="en-US" dirty="0"/>
              <a:t>- (void)</a:t>
            </a:r>
            <a:r>
              <a:rPr lang="en-US" dirty="0" err="1"/>
              <a:t>touchesEnded</a:t>
            </a:r>
            <a:r>
              <a:rPr lang="en-US" dirty="0"/>
              <a:t>:(</a:t>
            </a:r>
            <a:r>
              <a:rPr lang="en-US" dirty="0" err="1"/>
              <a:t>NSSet</a:t>
            </a:r>
            <a:r>
              <a:rPr lang="en-US" dirty="0"/>
              <a:t> *)touches </a:t>
            </a:r>
            <a:r>
              <a:rPr lang="en-US" dirty="0" err="1"/>
              <a:t>withEvent</a:t>
            </a:r>
            <a:r>
              <a:rPr lang="en-US" dirty="0"/>
              <a:t>:(</a:t>
            </a:r>
            <a:r>
              <a:rPr lang="en-US" dirty="0" err="1"/>
              <a:t>UIEvent</a:t>
            </a:r>
            <a:r>
              <a:rPr lang="en-US" dirty="0"/>
              <a:t> *)event;</a:t>
            </a:r>
          </a:p>
          <a:p>
            <a:pPr marL="400050" lvl="1" indent="0">
              <a:buNone/>
            </a:pPr>
            <a:r>
              <a:rPr lang="en-US" dirty="0"/>
              <a:t>- (void)</a:t>
            </a:r>
            <a:r>
              <a:rPr lang="en-US" dirty="0" err="1"/>
              <a:t>touchesCancelled</a:t>
            </a:r>
            <a:r>
              <a:rPr lang="en-US" dirty="0"/>
              <a:t>:(</a:t>
            </a:r>
            <a:r>
              <a:rPr lang="en-US" dirty="0" err="1"/>
              <a:t>NSSet</a:t>
            </a:r>
            <a:r>
              <a:rPr lang="en-US" dirty="0"/>
              <a:t> *)touches </a:t>
            </a:r>
            <a:r>
              <a:rPr lang="en-US" dirty="0" err="1"/>
              <a:t>withEvent</a:t>
            </a:r>
            <a:r>
              <a:rPr lang="en-US" dirty="0"/>
              <a:t>:(</a:t>
            </a:r>
            <a:r>
              <a:rPr lang="en-US" dirty="0" err="1"/>
              <a:t>UIEvent</a:t>
            </a:r>
            <a:r>
              <a:rPr lang="en-US" dirty="0"/>
              <a:t> *)event;</a:t>
            </a:r>
          </a:p>
        </p:txBody>
      </p:sp>
    </p:spTree>
    <p:extLst>
      <p:ext uri="{BB962C8B-B14F-4D97-AF65-F5344CB8AC3E}">
        <p14:creationId xmlns:p14="http://schemas.microsoft.com/office/powerpoint/2010/main" val="393303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t>
            </a:r>
            <a:endParaRPr lang="en-US" dirty="0"/>
          </a:p>
        </p:txBody>
      </p:sp>
    </p:spTree>
    <p:extLst>
      <p:ext uri="{BB962C8B-B14F-4D97-AF65-F5344CB8AC3E}">
        <p14:creationId xmlns:p14="http://schemas.microsoft.com/office/powerpoint/2010/main" val="153800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sp>
        <p:nvSpPr>
          <p:cNvPr id="3" name="Content Placeholder 2"/>
          <p:cNvSpPr>
            <a:spLocks noGrp="1"/>
          </p:cNvSpPr>
          <p:nvPr>
            <p:ph idx="1"/>
          </p:nvPr>
        </p:nvSpPr>
        <p:spPr/>
        <p:txBody>
          <a:bodyPr/>
          <a:lstStyle/>
          <a:p>
            <a:r>
              <a:rPr lang="en-US" dirty="0"/>
              <a:t>Rectangular area on screen</a:t>
            </a:r>
          </a:p>
          <a:p>
            <a:pPr marL="457200" lvl="1" indent="0">
              <a:buNone/>
            </a:pPr>
            <a:r>
              <a:rPr lang="en-US" dirty="0"/>
              <a:t>• Draws content</a:t>
            </a:r>
          </a:p>
          <a:p>
            <a:pPr marL="457200" lvl="1" indent="0">
              <a:buNone/>
            </a:pPr>
            <a:r>
              <a:rPr lang="en-US" dirty="0"/>
              <a:t>• Handles events</a:t>
            </a:r>
          </a:p>
          <a:p>
            <a:pPr marL="457200" lvl="1" indent="0">
              <a:buNone/>
            </a:pPr>
            <a:r>
              <a:rPr lang="en-US" dirty="0"/>
              <a:t>• Subclass of </a:t>
            </a:r>
            <a:r>
              <a:rPr lang="en-US" dirty="0" err="1"/>
              <a:t>UIResponder</a:t>
            </a:r>
            <a:r>
              <a:rPr lang="en-US" dirty="0"/>
              <a:t> (event handling class)</a:t>
            </a:r>
          </a:p>
          <a:p>
            <a:pPr marL="457200" lvl="1" indent="0">
              <a:buNone/>
            </a:pPr>
            <a:r>
              <a:rPr lang="en-US" dirty="0"/>
              <a:t>• Views arranged </a:t>
            </a:r>
            <a:r>
              <a:rPr lang="en-US" dirty="0" smtClean="0"/>
              <a:t>hierarchically</a:t>
            </a:r>
            <a:br>
              <a:rPr lang="en-US" dirty="0" smtClean="0"/>
            </a:br>
            <a:endParaRPr lang="en-US" dirty="0"/>
          </a:p>
          <a:p>
            <a:pPr marL="457200" lvl="1" indent="0">
              <a:buNone/>
            </a:pPr>
            <a:endParaRPr lang="en-US" dirty="0" smtClean="0"/>
          </a:p>
          <a:p>
            <a:pPr marL="457200" lvl="1" indent="0">
              <a:buNone/>
            </a:pPr>
            <a:endParaRPr lang="en-US" dirty="0"/>
          </a:p>
          <a:p>
            <a:r>
              <a:rPr lang="en-US" dirty="0"/>
              <a:t>Views arranged hierarchically</a:t>
            </a:r>
          </a:p>
          <a:p>
            <a:pPr lvl="1"/>
            <a:r>
              <a:rPr lang="en-US" dirty="0" smtClean="0"/>
              <a:t>every </a:t>
            </a:r>
            <a:r>
              <a:rPr lang="en-US" dirty="0"/>
              <a:t>view has one </a:t>
            </a:r>
            <a:r>
              <a:rPr lang="en-US" dirty="0" err="1"/>
              <a:t>superview</a:t>
            </a:r>
            <a:endParaRPr lang="en-US" dirty="0"/>
          </a:p>
          <a:p>
            <a:pPr lvl="1"/>
            <a:r>
              <a:rPr lang="en-US" dirty="0" smtClean="0"/>
              <a:t>every </a:t>
            </a:r>
            <a:r>
              <a:rPr lang="en-US" dirty="0"/>
              <a:t>view has zero or more </a:t>
            </a:r>
            <a:r>
              <a:rPr lang="en-US" dirty="0" err="1"/>
              <a:t>subviews</a:t>
            </a:r>
            <a:endParaRPr lang="en-US" dirty="0"/>
          </a:p>
        </p:txBody>
      </p:sp>
    </p:spTree>
    <p:extLst>
      <p:ext uri="{BB962C8B-B14F-4D97-AF65-F5344CB8AC3E}">
        <p14:creationId xmlns:p14="http://schemas.microsoft.com/office/powerpoint/2010/main" val="3253875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Views</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0" indent="0">
              <a:buNone/>
            </a:pPr>
            <a:r>
              <a:rPr lang="en-US" b="1" dirty="0">
                <a:solidFill>
                  <a:srgbClr val="C00000"/>
                </a:solidFill>
              </a:rPr>
              <a:t>- </a:t>
            </a:r>
            <a:r>
              <a:rPr lang="en-US" b="1" dirty="0" smtClean="0">
                <a:solidFill>
                  <a:srgbClr val="C00000"/>
                </a:solidFill>
              </a:rPr>
              <a:t>(void)</a:t>
            </a:r>
            <a:r>
              <a:rPr lang="en-US" b="1" dirty="0" err="1" smtClean="0">
                <a:solidFill>
                  <a:srgbClr val="C00000"/>
                </a:solidFill>
              </a:rPr>
              <a:t>drawRect</a:t>
            </a:r>
            <a:r>
              <a:rPr lang="en-US" b="1" dirty="0" smtClean="0">
                <a:solidFill>
                  <a:srgbClr val="C00000"/>
                </a:solidFill>
              </a:rPr>
              <a:t>:(</a:t>
            </a:r>
            <a:r>
              <a:rPr lang="en-US" b="1" dirty="0" err="1" smtClean="0">
                <a:solidFill>
                  <a:srgbClr val="C00000"/>
                </a:solidFill>
              </a:rPr>
              <a:t>CGRect</a:t>
            </a:r>
            <a:r>
              <a:rPr lang="en-US" b="1" dirty="0" smtClean="0">
                <a:solidFill>
                  <a:srgbClr val="C00000"/>
                </a:solidFill>
              </a:rPr>
              <a:t>)</a:t>
            </a:r>
            <a:r>
              <a:rPr lang="en-US" b="1" dirty="0" err="1" smtClean="0">
                <a:solidFill>
                  <a:srgbClr val="C00000"/>
                </a:solidFill>
              </a:rPr>
              <a:t>rect</a:t>
            </a:r>
            <a:endParaRPr lang="en-US" b="1" dirty="0" smtClean="0">
              <a:solidFill>
                <a:srgbClr val="C00000"/>
              </a:solidFill>
            </a:endParaRPr>
          </a:p>
          <a:p>
            <a:pPr marL="400050" lvl="1" indent="0">
              <a:buNone/>
            </a:pPr>
            <a:r>
              <a:rPr lang="en-US" b="1" dirty="0" smtClean="0">
                <a:solidFill>
                  <a:srgbClr val="C00000"/>
                </a:solidFill>
              </a:rPr>
              <a:t> -[</a:t>
            </a:r>
            <a:r>
              <a:rPr lang="en-US" b="1" dirty="0" err="1" smtClean="0">
                <a:solidFill>
                  <a:srgbClr val="C00000"/>
                </a:solidFill>
              </a:rPr>
              <a:t>UIView</a:t>
            </a:r>
            <a:r>
              <a:rPr lang="en-US" b="1" dirty="0" smtClean="0">
                <a:solidFill>
                  <a:srgbClr val="C00000"/>
                </a:solidFill>
              </a:rPr>
              <a:t> </a:t>
            </a:r>
            <a:r>
              <a:rPr lang="en-US" b="1" dirty="0" err="1" smtClean="0">
                <a:solidFill>
                  <a:srgbClr val="C00000"/>
                </a:solidFill>
              </a:rPr>
              <a:t>drawRect</a:t>
            </a:r>
            <a:r>
              <a:rPr lang="en-US" b="1" dirty="0" smtClean="0">
                <a:solidFill>
                  <a:srgbClr val="C00000"/>
                </a:solidFill>
              </a:rPr>
              <a:t>:] does nothing by default</a:t>
            </a:r>
          </a:p>
          <a:p>
            <a:pPr marL="800100" lvl="2" indent="0">
              <a:buNone/>
            </a:pPr>
            <a:r>
              <a:rPr lang="en-US" b="1" dirty="0" smtClean="0">
                <a:solidFill>
                  <a:srgbClr val="C00000"/>
                </a:solidFill>
              </a:rPr>
              <a:t>■ If not overridden, then </a:t>
            </a:r>
            <a:r>
              <a:rPr lang="en-US" b="1" dirty="0" err="1" smtClean="0">
                <a:solidFill>
                  <a:srgbClr val="C00000"/>
                </a:solidFill>
              </a:rPr>
              <a:t>backgroundColor</a:t>
            </a:r>
            <a:r>
              <a:rPr lang="en-US" b="1" dirty="0" smtClean="0">
                <a:solidFill>
                  <a:srgbClr val="C00000"/>
                </a:solidFill>
              </a:rPr>
              <a:t> is used to fill</a:t>
            </a:r>
          </a:p>
          <a:p>
            <a:pPr marL="800100" lvl="2" indent="0">
              <a:buNone/>
            </a:pPr>
            <a:endParaRPr lang="en-US" dirty="0"/>
          </a:p>
          <a:p>
            <a:pPr marL="800100" lvl="2" indent="0">
              <a:buNone/>
            </a:pPr>
            <a:endParaRPr lang="en-US" dirty="0" smtClean="0"/>
          </a:p>
          <a:p>
            <a:pPr marL="800100" lvl="2" indent="0">
              <a:buNone/>
            </a:pPr>
            <a:endParaRPr lang="en-US" dirty="0"/>
          </a:p>
          <a:p>
            <a:pPr marL="0" indent="0">
              <a:buNone/>
            </a:pPr>
            <a:r>
              <a:rPr lang="en-US" b="1" u="sng" dirty="0">
                <a:solidFill>
                  <a:schemeClr val="bg2">
                    <a:lumMod val="50000"/>
                  </a:schemeClr>
                </a:solidFill>
              </a:rPr>
              <a:t>• Override - </a:t>
            </a:r>
            <a:r>
              <a:rPr lang="en-US" b="1" u="sng" dirty="0" err="1">
                <a:solidFill>
                  <a:schemeClr val="bg2">
                    <a:lumMod val="50000"/>
                  </a:schemeClr>
                </a:solidFill>
              </a:rPr>
              <a:t>drawRect</a:t>
            </a:r>
            <a:r>
              <a:rPr lang="en-US" b="1" u="sng" dirty="0">
                <a:solidFill>
                  <a:schemeClr val="bg2">
                    <a:lumMod val="50000"/>
                  </a:schemeClr>
                </a:solidFill>
              </a:rPr>
              <a:t>: to draw a custom view</a:t>
            </a:r>
          </a:p>
          <a:p>
            <a:pPr marL="685800" lvl="1"/>
            <a:r>
              <a:rPr lang="en-US" b="1" u="sng" dirty="0" err="1" smtClean="0">
                <a:solidFill>
                  <a:schemeClr val="bg2">
                    <a:lumMod val="50000"/>
                  </a:schemeClr>
                </a:solidFill>
              </a:rPr>
              <a:t>rect</a:t>
            </a:r>
            <a:r>
              <a:rPr lang="en-US" b="1" u="sng" dirty="0" smtClean="0">
                <a:solidFill>
                  <a:schemeClr val="bg2">
                    <a:lumMod val="50000"/>
                  </a:schemeClr>
                </a:solidFill>
              </a:rPr>
              <a:t> </a:t>
            </a:r>
            <a:r>
              <a:rPr lang="en-US" b="1" u="sng" dirty="0">
                <a:solidFill>
                  <a:schemeClr val="bg2">
                    <a:lumMod val="50000"/>
                  </a:schemeClr>
                </a:solidFill>
              </a:rPr>
              <a:t>argument is area to </a:t>
            </a:r>
            <a:r>
              <a:rPr lang="en-US" b="1" u="sng" dirty="0" smtClean="0">
                <a:solidFill>
                  <a:schemeClr val="bg2">
                    <a:lumMod val="50000"/>
                  </a:schemeClr>
                </a:solidFill>
              </a:rPr>
              <a:t>draw</a:t>
            </a:r>
          </a:p>
          <a:p>
            <a:pPr marL="685800" lvl="1"/>
            <a:endParaRPr lang="en-US" dirty="0"/>
          </a:p>
          <a:p>
            <a:pPr marL="0" indent="0">
              <a:buNone/>
            </a:pPr>
            <a:r>
              <a:rPr lang="en-US" dirty="0"/>
              <a:t>• When is it OK to call </a:t>
            </a:r>
            <a:r>
              <a:rPr lang="en-US" dirty="0" err="1"/>
              <a:t>drawRect</a:t>
            </a:r>
            <a:r>
              <a:rPr lang="en-US" dirty="0" smtClean="0"/>
              <a:t>:?</a:t>
            </a:r>
          </a:p>
          <a:p>
            <a:pPr marL="0" indent="0">
              <a:buNone/>
            </a:pPr>
            <a:endParaRPr lang="en-US" dirty="0"/>
          </a:p>
          <a:p>
            <a:pPr marL="400050" lvl="1" indent="0">
              <a:buNone/>
            </a:pPr>
            <a:r>
              <a:rPr lang="en-US" dirty="0"/>
              <a:t>Be Lazy</a:t>
            </a:r>
          </a:p>
          <a:p>
            <a:pPr marL="800100" lvl="2" indent="0">
              <a:buNone/>
            </a:pPr>
            <a:r>
              <a:rPr lang="en-US" dirty="0"/>
              <a:t>• </a:t>
            </a:r>
            <a:r>
              <a:rPr lang="en-US" dirty="0" err="1"/>
              <a:t>drawRect</a:t>
            </a:r>
            <a:r>
              <a:rPr lang="en-US" dirty="0"/>
              <a:t>: is invoked automatically</a:t>
            </a:r>
          </a:p>
          <a:p>
            <a:pPr marL="400050" lvl="1" indent="0">
              <a:buNone/>
            </a:pPr>
            <a:r>
              <a:rPr lang="en-US" sz="2300" b="1" dirty="0">
                <a:solidFill>
                  <a:srgbClr val="C00000"/>
                </a:solidFill>
              </a:rPr>
              <a:t>■ Don’t call it directly</a:t>
            </a:r>
            <a:r>
              <a:rPr lang="en-US" sz="2300" b="1" dirty="0" smtClean="0">
                <a:solidFill>
                  <a:srgbClr val="C00000"/>
                </a:solidFill>
              </a:rPr>
              <a:t>!</a:t>
            </a:r>
          </a:p>
          <a:p>
            <a:pPr marL="400050" lvl="1" indent="0">
              <a:buNone/>
            </a:pPr>
            <a:endParaRPr lang="en-US" u="sng" dirty="0"/>
          </a:p>
          <a:p>
            <a:pPr marL="0" indent="0">
              <a:buNone/>
            </a:pPr>
            <a:r>
              <a:rPr lang="en-US" dirty="0"/>
              <a:t>When a view needs to be redrawn, use:</a:t>
            </a:r>
          </a:p>
          <a:p>
            <a:pPr marL="400050" lvl="1" indent="0">
              <a:buNone/>
            </a:pPr>
            <a:r>
              <a:rPr lang="en-US" dirty="0"/>
              <a:t>- (void)</a:t>
            </a:r>
            <a:r>
              <a:rPr lang="en-US" dirty="0" err="1"/>
              <a:t>setNeedsDisplay</a:t>
            </a:r>
            <a:r>
              <a:rPr lang="en-US" dirty="0" smtClean="0"/>
              <a:t>;</a:t>
            </a:r>
            <a:br>
              <a:rPr lang="en-US" dirty="0" smtClean="0"/>
            </a:br>
            <a:r>
              <a:rPr lang="en-US" dirty="0" smtClean="0"/>
              <a:t/>
            </a:r>
            <a:br>
              <a:rPr lang="en-US" dirty="0" smtClean="0"/>
            </a:br>
            <a:endParaRPr lang="en-US" dirty="0"/>
          </a:p>
          <a:p>
            <a:pPr marL="0" indent="0">
              <a:buNone/>
            </a:pPr>
            <a:r>
              <a:rPr lang="en-US" dirty="0"/>
              <a:t>• For example, in your controller:</a:t>
            </a:r>
          </a:p>
          <a:p>
            <a:pPr marL="400050" lvl="1" indent="0">
              <a:buNone/>
            </a:pPr>
            <a:r>
              <a:rPr lang="en-US" dirty="0"/>
              <a:t>- (void)</a:t>
            </a:r>
            <a:r>
              <a:rPr lang="en-US" dirty="0" err="1"/>
              <a:t>setNumberOfSides</a:t>
            </a:r>
            <a:r>
              <a:rPr lang="en-US" dirty="0"/>
              <a:t>:(</a:t>
            </a:r>
            <a:r>
              <a:rPr lang="en-US" dirty="0" err="1"/>
              <a:t>int</a:t>
            </a:r>
            <a:r>
              <a:rPr lang="en-US" dirty="0"/>
              <a:t>)sides {</a:t>
            </a:r>
          </a:p>
          <a:p>
            <a:pPr marL="400050" lvl="1" indent="0">
              <a:buNone/>
            </a:pPr>
            <a:r>
              <a:rPr lang="en-US" dirty="0" smtClean="0"/>
              <a:t>      </a:t>
            </a:r>
            <a:r>
              <a:rPr lang="en-US" dirty="0" err="1" smtClean="0"/>
              <a:t>numberOfSides</a:t>
            </a:r>
            <a:r>
              <a:rPr lang="en-US" dirty="0" smtClean="0"/>
              <a:t> </a:t>
            </a:r>
            <a:r>
              <a:rPr lang="en-US" dirty="0"/>
              <a:t>= sides;</a:t>
            </a:r>
          </a:p>
          <a:p>
            <a:pPr marL="400050" lvl="1" indent="0">
              <a:buNone/>
            </a:pPr>
            <a:r>
              <a:rPr lang="en-US" dirty="0" smtClean="0"/>
              <a:t>     [</a:t>
            </a:r>
            <a:r>
              <a:rPr lang="en-US" dirty="0" err="1"/>
              <a:t>polygonView</a:t>
            </a:r>
            <a:r>
              <a:rPr lang="en-US" dirty="0"/>
              <a:t> </a:t>
            </a:r>
            <a:r>
              <a:rPr lang="en-US" dirty="0" err="1"/>
              <a:t>setNeedsDisplay</a:t>
            </a:r>
            <a:r>
              <a:rPr lang="en-US" dirty="0"/>
              <a:t>];</a:t>
            </a:r>
          </a:p>
          <a:p>
            <a:pPr marL="400050" lvl="1" indent="0">
              <a:buNone/>
            </a:pPr>
            <a:r>
              <a:rPr lang="en-US" dirty="0"/>
              <a:t>}</a:t>
            </a:r>
            <a:endParaRPr lang="en-US" u="sng" dirty="0"/>
          </a:p>
        </p:txBody>
      </p:sp>
    </p:spTree>
    <p:extLst>
      <p:ext uri="{BB962C8B-B14F-4D97-AF65-F5344CB8AC3E}">
        <p14:creationId xmlns:p14="http://schemas.microsoft.com/office/powerpoint/2010/main" val="4246181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00200"/>
          </a:xfrm>
        </p:spPr>
        <p:txBody>
          <a:bodyPr/>
          <a:lstStyle/>
          <a:p>
            <a:r>
              <a:rPr lang="en-US" sz="3200" dirty="0" smtClean="0"/>
              <a:t>How do we draw inside our overridden </a:t>
            </a:r>
            <a:r>
              <a:rPr lang="en-US" sz="3200" dirty="0" err="1" smtClean="0"/>
              <a:t>drawRect</a:t>
            </a:r>
            <a:r>
              <a:rPr lang="en-US" sz="3200" dirty="0" smtClean="0"/>
              <a:t>??? Use Core Graphics and Quartz 2D</a:t>
            </a:r>
            <a:endParaRPr lang="en-US" sz="3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UIKit</a:t>
            </a:r>
            <a:r>
              <a:rPr lang="en-US" dirty="0"/>
              <a:t> offers very basic drawing functionality</a:t>
            </a:r>
          </a:p>
          <a:p>
            <a:pPr marL="400050" lvl="1" indent="0">
              <a:buNone/>
            </a:pPr>
            <a:r>
              <a:rPr lang="en-US" dirty="0" err="1"/>
              <a:t>UIRectFill</a:t>
            </a:r>
            <a:r>
              <a:rPr lang="en-US" dirty="0"/>
              <a:t>(</a:t>
            </a:r>
            <a:r>
              <a:rPr lang="en-US" dirty="0" err="1"/>
              <a:t>CGRect</a:t>
            </a:r>
            <a:r>
              <a:rPr lang="en-US" dirty="0"/>
              <a:t> </a:t>
            </a:r>
            <a:r>
              <a:rPr lang="en-US" dirty="0" err="1"/>
              <a:t>rect</a:t>
            </a:r>
            <a:r>
              <a:rPr lang="en-US" dirty="0"/>
              <a:t>);</a:t>
            </a:r>
          </a:p>
          <a:p>
            <a:pPr marL="400050" lvl="1" indent="0">
              <a:buNone/>
            </a:pPr>
            <a:r>
              <a:rPr lang="en-US" dirty="0" err="1"/>
              <a:t>UIRectFrame</a:t>
            </a:r>
            <a:r>
              <a:rPr lang="en-US" dirty="0"/>
              <a:t>(</a:t>
            </a:r>
            <a:r>
              <a:rPr lang="en-US" dirty="0" err="1"/>
              <a:t>CGRect</a:t>
            </a:r>
            <a:r>
              <a:rPr lang="en-US" dirty="0"/>
              <a:t> </a:t>
            </a:r>
            <a:r>
              <a:rPr lang="en-US" dirty="0" err="1"/>
              <a:t>rect</a:t>
            </a:r>
            <a:r>
              <a:rPr lang="en-US" dirty="0" smtClean="0"/>
              <a:t>);</a:t>
            </a:r>
            <a:br>
              <a:rPr lang="en-US" dirty="0" smtClean="0"/>
            </a:br>
            <a:r>
              <a:rPr lang="en-US" dirty="0" smtClean="0"/>
              <a:t/>
            </a:r>
            <a:br>
              <a:rPr lang="en-US" dirty="0" smtClean="0"/>
            </a:br>
            <a:endParaRPr lang="en-US" dirty="0"/>
          </a:p>
          <a:p>
            <a:pPr marL="0" indent="0">
              <a:buNone/>
            </a:pPr>
            <a:r>
              <a:rPr lang="en-US" dirty="0"/>
              <a:t>• </a:t>
            </a:r>
            <a:r>
              <a:rPr lang="en-US" dirty="0" err="1"/>
              <a:t>CoreGraphics</a:t>
            </a:r>
            <a:r>
              <a:rPr lang="en-US" dirty="0"/>
              <a:t>: Drawing APIs</a:t>
            </a:r>
          </a:p>
          <a:p>
            <a:pPr marL="0" indent="0">
              <a:buNone/>
            </a:pPr>
            <a:r>
              <a:rPr lang="en-US" dirty="0"/>
              <a:t>• CG is a C-based API, not Objective-C</a:t>
            </a:r>
          </a:p>
          <a:p>
            <a:pPr marL="0" indent="0">
              <a:buNone/>
            </a:pPr>
            <a:r>
              <a:rPr lang="en-US" dirty="0"/>
              <a:t>• CG and Quartz 2D drawing engine define simple but </a:t>
            </a:r>
            <a:r>
              <a:rPr lang="en-US" dirty="0" smtClean="0"/>
              <a:t>powerful graphics </a:t>
            </a:r>
            <a:r>
              <a:rPr lang="en-US" dirty="0"/>
              <a:t>primitives</a:t>
            </a:r>
          </a:p>
          <a:p>
            <a:pPr marL="400050" lvl="1" indent="0">
              <a:buNone/>
            </a:pPr>
            <a:r>
              <a:rPr lang="en-US" dirty="0"/>
              <a:t>■ Graphics context</a:t>
            </a:r>
          </a:p>
          <a:p>
            <a:pPr marL="400050" lvl="1" indent="0">
              <a:buNone/>
            </a:pPr>
            <a:r>
              <a:rPr lang="en-US" dirty="0"/>
              <a:t>■ Transformations</a:t>
            </a:r>
          </a:p>
          <a:p>
            <a:pPr marL="400050" lvl="1" indent="0">
              <a:buNone/>
            </a:pPr>
            <a:r>
              <a:rPr lang="en-US" dirty="0"/>
              <a:t>■ Paths</a:t>
            </a:r>
          </a:p>
          <a:p>
            <a:pPr marL="400050" lvl="1" indent="0">
              <a:buNone/>
            </a:pPr>
            <a:r>
              <a:rPr lang="en-US" dirty="0"/>
              <a:t>■ Colors</a:t>
            </a:r>
          </a:p>
          <a:p>
            <a:pPr marL="400050" lvl="1" indent="0">
              <a:buNone/>
            </a:pPr>
            <a:r>
              <a:rPr lang="en-US" dirty="0"/>
              <a:t>■ Fonts</a:t>
            </a:r>
          </a:p>
          <a:p>
            <a:pPr marL="400050" lvl="1" indent="0">
              <a:buNone/>
            </a:pPr>
            <a:r>
              <a:rPr lang="en-US" dirty="0"/>
              <a:t>■ Painting operations</a:t>
            </a:r>
          </a:p>
        </p:txBody>
      </p:sp>
    </p:spTree>
    <p:extLst>
      <p:ext uri="{BB962C8B-B14F-4D97-AF65-F5344CB8AC3E}">
        <p14:creationId xmlns:p14="http://schemas.microsoft.com/office/powerpoint/2010/main" val="903128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Graphics Wrappers</a:t>
            </a:r>
            <a:endParaRPr lang="en-US" dirty="0"/>
          </a:p>
        </p:txBody>
      </p:sp>
      <p:sp>
        <p:nvSpPr>
          <p:cNvPr id="3" name="Content Placeholder 2"/>
          <p:cNvSpPr>
            <a:spLocks noGrp="1"/>
          </p:cNvSpPr>
          <p:nvPr>
            <p:ph idx="1"/>
          </p:nvPr>
        </p:nvSpPr>
        <p:spPr/>
        <p:txBody>
          <a:bodyPr>
            <a:normAutofit/>
          </a:bodyPr>
          <a:lstStyle/>
          <a:p>
            <a:pPr marL="0" indent="0">
              <a:buNone/>
            </a:pPr>
            <a:r>
              <a:rPr lang="en-US" dirty="0"/>
              <a:t>Some CG functionality wrapped by </a:t>
            </a:r>
            <a:r>
              <a:rPr lang="en-US" dirty="0" err="1" smtClean="0"/>
              <a:t>UIKit</a:t>
            </a:r>
            <a:r>
              <a:rPr lang="en-US" dirty="0"/>
              <a:t> </a:t>
            </a:r>
            <a:r>
              <a:rPr lang="en-US" dirty="0" smtClean="0"/>
              <a:t>– examples</a:t>
            </a:r>
          </a:p>
          <a:p>
            <a:pPr marL="0" indent="0">
              <a:buNone/>
            </a:pPr>
            <a:endParaRPr lang="en-US" dirty="0"/>
          </a:p>
          <a:p>
            <a:pPr marL="0" indent="0">
              <a:buNone/>
            </a:pPr>
            <a:r>
              <a:rPr lang="en-US" dirty="0"/>
              <a:t>• </a:t>
            </a:r>
            <a:r>
              <a:rPr lang="en-US" dirty="0" err="1"/>
              <a:t>UIColor</a:t>
            </a:r>
            <a:endParaRPr lang="en-US" dirty="0"/>
          </a:p>
          <a:p>
            <a:pPr marL="1257300" lvl="3" indent="0">
              <a:buNone/>
            </a:pPr>
            <a:r>
              <a:rPr lang="en-US" dirty="0"/>
              <a:t>■ Convenience for common colors</a:t>
            </a:r>
          </a:p>
          <a:p>
            <a:pPr marL="1257300" lvl="3" indent="0">
              <a:buNone/>
            </a:pPr>
            <a:r>
              <a:rPr lang="en-US" dirty="0"/>
              <a:t>■ Easily set the fill and/or stroke colors when drawing</a:t>
            </a:r>
          </a:p>
          <a:p>
            <a:pPr marL="1257300" lvl="3" indent="0">
              <a:buNone/>
            </a:pPr>
            <a:r>
              <a:rPr lang="en-US" dirty="0" err="1"/>
              <a:t>UIColor</a:t>
            </a:r>
            <a:r>
              <a:rPr lang="en-US" dirty="0"/>
              <a:t> *</a:t>
            </a:r>
            <a:r>
              <a:rPr lang="en-US" dirty="0" err="1"/>
              <a:t>redColor</a:t>
            </a:r>
            <a:r>
              <a:rPr lang="en-US" dirty="0"/>
              <a:t> = [</a:t>
            </a:r>
            <a:r>
              <a:rPr lang="en-US" dirty="0" err="1"/>
              <a:t>UIColor</a:t>
            </a:r>
            <a:r>
              <a:rPr lang="en-US" dirty="0"/>
              <a:t> </a:t>
            </a:r>
            <a:r>
              <a:rPr lang="en-US" dirty="0" err="1"/>
              <a:t>redColor</a:t>
            </a:r>
            <a:r>
              <a:rPr lang="en-US" dirty="0"/>
              <a:t>];</a:t>
            </a:r>
          </a:p>
          <a:p>
            <a:pPr marL="1257300" lvl="3" indent="0">
              <a:buNone/>
            </a:pPr>
            <a:r>
              <a:rPr lang="en-US" dirty="0"/>
              <a:t>[</a:t>
            </a:r>
            <a:r>
              <a:rPr lang="en-US" dirty="0" err="1"/>
              <a:t>redColor</a:t>
            </a:r>
            <a:r>
              <a:rPr lang="en-US" dirty="0"/>
              <a:t> set</a:t>
            </a:r>
            <a:r>
              <a:rPr lang="en-US" dirty="0" smtClean="0"/>
              <a:t>];    // </a:t>
            </a:r>
            <a:r>
              <a:rPr lang="en-US" dirty="0"/>
              <a:t>drawing will be done in red</a:t>
            </a:r>
          </a:p>
          <a:p>
            <a:pPr marL="0" indent="0">
              <a:buNone/>
            </a:pPr>
            <a:r>
              <a:rPr lang="en-US" dirty="0"/>
              <a:t>• </a:t>
            </a:r>
            <a:r>
              <a:rPr lang="en-US" dirty="0" err="1"/>
              <a:t>UIFont</a:t>
            </a:r>
            <a:endParaRPr lang="en-US" dirty="0"/>
          </a:p>
          <a:p>
            <a:pPr marL="1257300" lvl="3" indent="0">
              <a:buNone/>
            </a:pPr>
            <a:r>
              <a:rPr lang="en-US" dirty="0"/>
              <a:t>■ Access system font</a:t>
            </a:r>
          </a:p>
          <a:p>
            <a:pPr marL="1257300" lvl="3" indent="0">
              <a:buNone/>
            </a:pPr>
            <a:r>
              <a:rPr lang="en-US" dirty="0"/>
              <a:t>■ Get font by name</a:t>
            </a:r>
          </a:p>
          <a:p>
            <a:pPr marL="1257300" lvl="3" indent="0">
              <a:buNone/>
            </a:pPr>
            <a:r>
              <a:rPr lang="en-US" dirty="0" err="1"/>
              <a:t>UIFont</a:t>
            </a:r>
            <a:r>
              <a:rPr lang="en-US" dirty="0"/>
              <a:t> *font = [</a:t>
            </a:r>
            <a:r>
              <a:rPr lang="en-US" dirty="0" err="1"/>
              <a:t>UIFont</a:t>
            </a:r>
            <a:r>
              <a:rPr lang="en-US" dirty="0"/>
              <a:t> systemFontOfSize:14.0];</a:t>
            </a:r>
          </a:p>
          <a:p>
            <a:pPr marL="1257300" lvl="3" indent="0">
              <a:buNone/>
            </a:pPr>
            <a:r>
              <a:rPr lang="en-US" dirty="0"/>
              <a:t>[</a:t>
            </a:r>
            <a:r>
              <a:rPr lang="en-US" dirty="0" err="1"/>
              <a:t>myLabel</a:t>
            </a:r>
            <a:r>
              <a:rPr lang="en-US" dirty="0"/>
              <a:t> </a:t>
            </a:r>
            <a:r>
              <a:rPr lang="en-US" dirty="0" err="1"/>
              <a:t>setFont:font</a:t>
            </a:r>
            <a:r>
              <a:rPr lang="en-US" dirty="0"/>
              <a:t>];</a:t>
            </a:r>
          </a:p>
        </p:txBody>
      </p:sp>
    </p:spTree>
    <p:extLst>
      <p:ext uri="{BB962C8B-B14F-4D97-AF65-F5344CB8AC3E}">
        <p14:creationId xmlns:p14="http://schemas.microsoft.com/office/powerpoint/2010/main" val="260552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drawRect</a:t>
            </a:r>
            <a:r>
              <a:rPr lang="en-US" dirty="0" smtClean="0"/>
              <a:t> example</a:t>
            </a:r>
            <a:endParaRPr lang="en-US" dirty="0"/>
          </a:p>
        </p:txBody>
      </p:sp>
      <p:sp>
        <p:nvSpPr>
          <p:cNvPr id="3" name="Content Placeholder 2"/>
          <p:cNvSpPr>
            <a:spLocks noGrp="1"/>
          </p:cNvSpPr>
          <p:nvPr>
            <p:ph idx="1"/>
          </p:nvPr>
        </p:nvSpPr>
        <p:spPr/>
        <p:txBody>
          <a:bodyPr>
            <a:normAutofit/>
          </a:bodyPr>
          <a:lstStyle/>
          <a:p>
            <a:pPr marL="0" indent="0">
              <a:buNone/>
            </a:pPr>
            <a:r>
              <a:rPr lang="en-US" dirty="0"/>
              <a:t>Draw a solid color and shape</a:t>
            </a:r>
          </a:p>
          <a:p>
            <a:pPr marL="400050" lvl="1" indent="0">
              <a:buNone/>
            </a:pPr>
            <a:r>
              <a:rPr lang="en-US" dirty="0"/>
              <a:t>- (void)</a:t>
            </a:r>
            <a:r>
              <a:rPr lang="en-US" dirty="0" err="1"/>
              <a:t>drawRect</a:t>
            </a:r>
            <a:r>
              <a:rPr lang="en-US" dirty="0"/>
              <a:t>:(</a:t>
            </a:r>
            <a:r>
              <a:rPr lang="en-US" dirty="0" err="1"/>
              <a:t>CGRect</a:t>
            </a:r>
            <a:r>
              <a:rPr lang="en-US" dirty="0"/>
              <a:t>)</a:t>
            </a:r>
            <a:r>
              <a:rPr lang="en-US" dirty="0" err="1"/>
              <a:t>rect</a:t>
            </a:r>
            <a:r>
              <a:rPr lang="en-US" dirty="0"/>
              <a:t> {</a:t>
            </a:r>
          </a:p>
          <a:p>
            <a:pPr marL="400050" lvl="1" indent="0">
              <a:buNone/>
            </a:pPr>
            <a:r>
              <a:rPr lang="en-US" dirty="0" err="1"/>
              <a:t>CGRect</a:t>
            </a:r>
            <a:r>
              <a:rPr lang="en-US" dirty="0"/>
              <a:t> bounds = [self bounds];</a:t>
            </a:r>
          </a:p>
          <a:p>
            <a:pPr marL="400050" lvl="1" indent="0">
              <a:buNone/>
            </a:pPr>
            <a:r>
              <a:rPr lang="en-US" dirty="0"/>
              <a:t>[[</a:t>
            </a:r>
            <a:r>
              <a:rPr lang="en-US" dirty="0" err="1"/>
              <a:t>UIColor</a:t>
            </a:r>
            <a:r>
              <a:rPr lang="en-US" dirty="0"/>
              <a:t> </a:t>
            </a:r>
            <a:r>
              <a:rPr lang="en-US" dirty="0" err="1"/>
              <a:t>grayColor</a:t>
            </a:r>
            <a:r>
              <a:rPr lang="en-US" dirty="0"/>
              <a:t>] set];</a:t>
            </a:r>
          </a:p>
          <a:p>
            <a:pPr marL="400050" lvl="1" indent="0">
              <a:buNone/>
            </a:pPr>
            <a:r>
              <a:rPr lang="en-US" dirty="0" err="1"/>
              <a:t>UIRectFill</a:t>
            </a:r>
            <a:r>
              <a:rPr lang="en-US" dirty="0"/>
              <a:t> (bounds);</a:t>
            </a:r>
          </a:p>
          <a:p>
            <a:pPr marL="400050" lvl="1" indent="0">
              <a:buNone/>
            </a:pPr>
            <a:r>
              <a:rPr lang="en-US" dirty="0" err="1"/>
              <a:t>CGRect</a:t>
            </a:r>
            <a:r>
              <a:rPr lang="en-US" dirty="0"/>
              <a:t> square = </a:t>
            </a:r>
            <a:r>
              <a:rPr lang="en-US" dirty="0" err="1"/>
              <a:t>CGRectMake</a:t>
            </a:r>
            <a:r>
              <a:rPr lang="en-US" dirty="0"/>
              <a:t> (10, 10, 50, 100);</a:t>
            </a:r>
          </a:p>
          <a:p>
            <a:pPr marL="400050" lvl="1" indent="0">
              <a:buNone/>
            </a:pPr>
            <a:r>
              <a:rPr lang="en-US" dirty="0"/>
              <a:t>[[</a:t>
            </a:r>
            <a:r>
              <a:rPr lang="en-US" dirty="0" err="1"/>
              <a:t>UIColor</a:t>
            </a:r>
            <a:r>
              <a:rPr lang="en-US" dirty="0"/>
              <a:t> </a:t>
            </a:r>
            <a:r>
              <a:rPr lang="en-US" dirty="0" err="1"/>
              <a:t>redColor</a:t>
            </a:r>
            <a:r>
              <a:rPr lang="en-US" dirty="0"/>
              <a:t>] set];</a:t>
            </a:r>
          </a:p>
          <a:p>
            <a:pPr marL="400050" lvl="1" indent="0">
              <a:buNone/>
            </a:pPr>
            <a:r>
              <a:rPr lang="en-US" dirty="0" err="1"/>
              <a:t>UIRectFill</a:t>
            </a:r>
            <a:r>
              <a:rPr lang="en-US" dirty="0"/>
              <a:t> (square);</a:t>
            </a:r>
          </a:p>
          <a:p>
            <a:pPr marL="400050" lvl="1" indent="0">
              <a:buNone/>
            </a:pPr>
            <a:r>
              <a:rPr lang="en-US" dirty="0"/>
              <a:t>[[</a:t>
            </a:r>
            <a:r>
              <a:rPr lang="en-US" dirty="0" err="1"/>
              <a:t>UIColor</a:t>
            </a:r>
            <a:r>
              <a:rPr lang="en-US" dirty="0"/>
              <a:t> </a:t>
            </a:r>
            <a:r>
              <a:rPr lang="en-US" dirty="0" err="1"/>
              <a:t>blackColor</a:t>
            </a:r>
            <a:r>
              <a:rPr lang="en-US" dirty="0"/>
              <a:t>] set];</a:t>
            </a:r>
          </a:p>
          <a:p>
            <a:pPr marL="400050" lvl="1" indent="0">
              <a:buNone/>
            </a:pPr>
            <a:r>
              <a:rPr lang="en-US" dirty="0" err="1"/>
              <a:t>UIRectFrame</a:t>
            </a:r>
            <a:r>
              <a:rPr lang="en-US" dirty="0"/>
              <a:t> (square);</a:t>
            </a:r>
          </a:p>
          <a:p>
            <a:pPr marL="400050" lvl="1" indent="0">
              <a:buNone/>
            </a:pPr>
            <a:r>
              <a:rPr lang="en-US" dirty="0"/>
              <a:t>}</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105" t="61572" r="5353" b="8857"/>
          <a:stretch/>
        </p:blipFill>
        <p:spPr bwMode="auto">
          <a:xfrm>
            <a:off x="4800600" y="4191000"/>
            <a:ext cx="2721428" cy="225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63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Drawing paths</a:t>
            </a:r>
            <a:endParaRPr lang="en-US" dirty="0"/>
          </a:p>
        </p:txBody>
      </p:sp>
      <p:sp>
        <p:nvSpPr>
          <p:cNvPr id="3" name="Content Placeholder 2"/>
          <p:cNvSpPr>
            <a:spLocks noGrp="1"/>
          </p:cNvSpPr>
          <p:nvPr>
            <p:ph idx="1"/>
          </p:nvPr>
        </p:nvSpPr>
        <p:spPr/>
        <p:txBody>
          <a:bodyPr/>
          <a:lstStyle/>
          <a:p>
            <a:pPr marL="0" indent="0">
              <a:buNone/>
            </a:pPr>
            <a:r>
              <a:rPr lang="en-US" dirty="0" err="1"/>
              <a:t>CoreGraphics</a:t>
            </a:r>
            <a:r>
              <a:rPr lang="en-US" dirty="0"/>
              <a:t> paths define shapes</a:t>
            </a:r>
          </a:p>
          <a:p>
            <a:pPr marL="0" indent="0">
              <a:buNone/>
            </a:pPr>
            <a:r>
              <a:rPr lang="en-US" dirty="0"/>
              <a:t>• Made up of lines, arcs, curves and rectangles</a:t>
            </a:r>
          </a:p>
          <a:p>
            <a:pPr marL="0" indent="0">
              <a:buNone/>
            </a:pPr>
            <a:r>
              <a:rPr lang="en-US" dirty="0"/>
              <a:t>• Creation and drawing of paths are two distinct operations</a:t>
            </a:r>
          </a:p>
          <a:p>
            <a:pPr marL="400050" lvl="1" indent="0">
              <a:buNone/>
            </a:pPr>
            <a:r>
              <a:rPr lang="en-US" dirty="0" smtClean="0"/>
              <a:t>Define </a:t>
            </a:r>
            <a:r>
              <a:rPr lang="en-US" dirty="0"/>
              <a:t>path first, then draw it</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750" t="63143" r="15116" b="13572"/>
          <a:stretch/>
        </p:blipFill>
        <p:spPr bwMode="auto">
          <a:xfrm>
            <a:off x="4343400" y="3962400"/>
            <a:ext cx="1600200" cy="177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082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CGPath</a:t>
            </a:r>
            <a:endParaRPr lang="en-US" dirty="0"/>
          </a:p>
        </p:txBody>
      </p:sp>
      <p:sp>
        <p:nvSpPr>
          <p:cNvPr id="3" name="Content Placeholder 2"/>
          <p:cNvSpPr>
            <a:spLocks noGrp="1"/>
          </p:cNvSpPr>
          <p:nvPr>
            <p:ph idx="1"/>
          </p:nvPr>
        </p:nvSpPr>
        <p:spPr/>
        <p:txBody>
          <a:bodyPr/>
          <a:lstStyle/>
          <a:p>
            <a:pPr marL="0" indent="0">
              <a:buNone/>
            </a:pPr>
            <a:r>
              <a:rPr lang="en-US" dirty="0"/>
              <a:t>Two parallel sets of functions for using paths</a:t>
            </a:r>
          </a:p>
          <a:p>
            <a:r>
              <a:rPr lang="en-US" dirty="0"/>
              <a:t>■ </a:t>
            </a:r>
            <a:r>
              <a:rPr lang="en-US" dirty="0" err="1"/>
              <a:t>CGContext</a:t>
            </a:r>
            <a:r>
              <a:rPr lang="en-US" dirty="0"/>
              <a:t> “convenience” throwaway functions</a:t>
            </a:r>
          </a:p>
          <a:p>
            <a:r>
              <a:rPr lang="en-US" dirty="0"/>
              <a:t>■ </a:t>
            </a:r>
            <a:r>
              <a:rPr lang="en-US" dirty="0" err="1"/>
              <a:t>CGPath</a:t>
            </a:r>
            <a:r>
              <a:rPr lang="en-US" dirty="0"/>
              <a:t> functions for creating reusable </a:t>
            </a:r>
            <a:r>
              <a:rPr lang="en-US" dirty="0" smtClean="0"/>
              <a:t>paths</a:t>
            </a:r>
          </a:p>
          <a:p>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16" t="47429" r="13033" b="19714"/>
          <a:stretch/>
        </p:blipFill>
        <p:spPr bwMode="auto">
          <a:xfrm>
            <a:off x="1295400" y="3124200"/>
            <a:ext cx="6008914" cy="250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6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drawRect</a:t>
            </a:r>
            <a:r>
              <a:rPr lang="en-US" dirty="0" smtClean="0"/>
              <a:t> example w/path</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 (void)</a:t>
            </a:r>
            <a:r>
              <a:rPr lang="en-US" dirty="0" err="1"/>
              <a:t>drawRect</a:t>
            </a:r>
            <a:r>
              <a:rPr lang="en-US" dirty="0"/>
              <a:t>:(</a:t>
            </a:r>
            <a:r>
              <a:rPr lang="en-US" dirty="0" err="1"/>
              <a:t>CGRect</a:t>
            </a:r>
            <a:r>
              <a:rPr lang="en-US" dirty="0"/>
              <a:t>)</a:t>
            </a:r>
            <a:r>
              <a:rPr lang="en-US" dirty="0" err="1"/>
              <a:t>rect</a:t>
            </a:r>
            <a:r>
              <a:rPr lang="en-US" dirty="0"/>
              <a:t> </a:t>
            </a:r>
            <a:r>
              <a:rPr lang="en-US" dirty="0" smtClean="0"/>
              <a:t>{</a:t>
            </a:r>
            <a:br>
              <a:rPr lang="en-US" dirty="0" smtClean="0"/>
            </a:br>
            <a:endParaRPr lang="en-US" dirty="0"/>
          </a:p>
          <a:p>
            <a:pPr marL="400050" lvl="1" indent="0">
              <a:buNone/>
            </a:pPr>
            <a:r>
              <a:rPr lang="en-US" sz="1800" b="1" dirty="0" err="1">
                <a:solidFill>
                  <a:srgbClr val="FF0000"/>
                </a:solidFill>
              </a:rPr>
              <a:t>CGContextRef</a:t>
            </a:r>
            <a:r>
              <a:rPr lang="en-US" sz="1800" b="1" dirty="0">
                <a:solidFill>
                  <a:srgbClr val="FF0000"/>
                </a:solidFill>
              </a:rPr>
              <a:t> context = </a:t>
            </a:r>
            <a:r>
              <a:rPr lang="en-US" sz="1800" b="1" dirty="0" err="1">
                <a:solidFill>
                  <a:srgbClr val="FF0000"/>
                </a:solidFill>
              </a:rPr>
              <a:t>UIGraphicsGetCurrentContext</a:t>
            </a:r>
            <a:r>
              <a:rPr lang="en-US" sz="1800" b="1" dirty="0">
                <a:solidFill>
                  <a:srgbClr val="FF0000"/>
                </a:solidFill>
              </a:rPr>
              <a:t>();</a:t>
            </a:r>
          </a:p>
          <a:p>
            <a:pPr marL="400050" lvl="1" indent="0">
              <a:buNone/>
            </a:pPr>
            <a:r>
              <a:rPr lang="en-US" sz="1800" b="1" dirty="0">
                <a:solidFill>
                  <a:srgbClr val="FFC000"/>
                </a:solidFill>
              </a:rPr>
              <a:t>[[</a:t>
            </a:r>
            <a:r>
              <a:rPr lang="en-US" sz="1800" b="1" dirty="0" err="1">
                <a:solidFill>
                  <a:srgbClr val="FFC000"/>
                </a:solidFill>
              </a:rPr>
              <a:t>UIColor</a:t>
            </a:r>
            <a:r>
              <a:rPr lang="en-US" sz="1800" b="1" dirty="0">
                <a:solidFill>
                  <a:srgbClr val="FFC000"/>
                </a:solidFill>
              </a:rPr>
              <a:t> </a:t>
            </a:r>
            <a:r>
              <a:rPr lang="en-US" sz="1800" b="1" dirty="0" err="1">
                <a:solidFill>
                  <a:srgbClr val="FFC000"/>
                </a:solidFill>
              </a:rPr>
              <a:t>grayColor</a:t>
            </a:r>
            <a:r>
              <a:rPr lang="en-US" sz="1800" b="1" dirty="0">
                <a:solidFill>
                  <a:srgbClr val="FFC000"/>
                </a:solidFill>
              </a:rPr>
              <a:t>] set];</a:t>
            </a:r>
          </a:p>
          <a:p>
            <a:pPr marL="400050" lvl="1" indent="0">
              <a:buNone/>
            </a:pPr>
            <a:r>
              <a:rPr lang="en-US" sz="1800" b="1" dirty="0" err="1">
                <a:solidFill>
                  <a:schemeClr val="accent3">
                    <a:lumMod val="75000"/>
                  </a:schemeClr>
                </a:solidFill>
              </a:rPr>
              <a:t>UIRectFill</a:t>
            </a:r>
            <a:r>
              <a:rPr lang="en-US" sz="1800" b="1" dirty="0">
                <a:solidFill>
                  <a:schemeClr val="accent3">
                    <a:lumMod val="75000"/>
                  </a:schemeClr>
                </a:solidFill>
              </a:rPr>
              <a:t> ([self bounds]);</a:t>
            </a:r>
          </a:p>
          <a:p>
            <a:pPr marL="400050" lvl="1" indent="0">
              <a:buNone/>
            </a:pPr>
            <a:r>
              <a:rPr lang="en-US" sz="1800" dirty="0" err="1">
                <a:solidFill>
                  <a:srgbClr val="7030A0"/>
                </a:solidFill>
              </a:rPr>
              <a:t>CGContextBeginPath</a:t>
            </a:r>
            <a:r>
              <a:rPr lang="en-US" sz="1800" dirty="0">
                <a:solidFill>
                  <a:srgbClr val="7030A0"/>
                </a:solidFill>
              </a:rPr>
              <a:t> (context);</a:t>
            </a:r>
          </a:p>
          <a:p>
            <a:pPr marL="400050" lvl="1" indent="0">
              <a:buNone/>
            </a:pPr>
            <a:r>
              <a:rPr lang="en-US" sz="1800" dirty="0" err="1">
                <a:solidFill>
                  <a:srgbClr val="7030A0"/>
                </a:solidFill>
              </a:rPr>
              <a:t>CGContextMoveToPoint</a:t>
            </a:r>
            <a:r>
              <a:rPr lang="en-US" sz="1800" dirty="0">
                <a:solidFill>
                  <a:srgbClr val="7030A0"/>
                </a:solidFill>
              </a:rPr>
              <a:t> (context, 75, 10);</a:t>
            </a:r>
          </a:p>
          <a:p>
            <a:pPr marL="400050" lvl="1" indent="0">
              <a:buNone/>
            </a:pPr>
            <a:r>
              <a:rPr lang="en-US" sz="1800" dirty="0" err="1">
                <a:solidFill>
                  <a:srgbClr val="7030A0"/>
                </a:solidFill>
              </a:rPr>
              <a:t>CGContextAddLineToPoint</a:t>
            </a:r>
            <a:r>
              <a:rPr lang="en-US" sz="1800" dirty="0">
                <a:solidFill>
                  <a:srgbClr val="7030A0"/>
                </a:solidFill>
              </a:rPr>
              <a:t> (context, 10, 150);</a:t>
            </a:r>
          </a:p>
          <a:p>
            <a:pPr marL="400050" lvl="1" indent="0">
              <a:buNone/>
            </a:pPr>
            <a:r>
              <a:rPr lang="en-US" sz="1800" dirty="0" err="1">
                <a:solidFill>
                  <a:srgbClr val="7030A0"/>
                </a:solidFill>
              </a:rPr>
              <a:t>CGContextAddLineToPoint</a:t>
            </a:r>
            <a:r>
              <a:rPr lang="en-US" sz="1800" dirty="0">
                <a:solidFill>
                  <a:srgbClr val="7030A0"/>
                </a:solidFill>
              </a:rPr>
              <a:t> (context, 160, 150);</a:t>
            </a:r>
          </a:p>
          <a:p>
            <a:pPr marL="400050" lvl="1" indent="0">
              <a:buNone/>
            </a:pPr>
            <a:r>
              <a:rPr lang="en-US" sz="1800" dirty="0" err="1">
                <a:solidFill>
                  <a:srgbClr val="7030A0"/>
                </a:solidFill>
              </a:rPr>
              <a:t>CGContextClosePath</a:t>
            </a:r>
            <a:r>
              <a:rPr lang="en-US" sz="1800" dirty="0">
                <a:solidFill>
                  <a:srgbClr val="7030A0"/>
                </a:solidFill>
              </a:rPr>
              <a:t> (context);</a:t>
            </a:r>
          </a:p>
          <a:p>
            <a:pPr marL="400050" lvl="1" indent="0">
              <a:buNone/>
            </a:pPr>
            <a:r>
              <a:rPr lang="en-US" sz="1800" b="1" dirty="0">
                <a:solidFill>
                  <a:srgbClr val="FFC000"/>
                </a:solidFill>
              </a:rPr>
              <a:t>[[</a:t>
            </a:r>
            <a:r>
              <a:rPr lang="en-US" sz="1800" b="1" dirty="0" err="1">
                <a:solidFill>
                  <a:srgbClr val="FFC000"/>
                </a:solidFill>
              </a:rPr>
              <a:t>UIColor</a:t>
            </a:r>
            <a:r>
              <a:rPr lang="en-US" sz="1800" b="1" dirty="0">
                <a:solidFill>
                  <a:srgbClr val="FFC000"/>
                </a:solidFill>
              </a:rPr>
              <a:t> </a:t>
            </a:r>
            <a:r>
              <a:rPr lang="en-US" sz="1800" b="1" dirty="0" err="1">
                <a:solidFill>
                  <a:srgbClr val="FFC000"/>
                </a:solidFill>
              </a:rPr>
              <a:t>redColor</a:t>
            </a:r>
            <a:r>
              <a:rPr lang="en-US" sz="1800" b="1" dirty="0">
                <a:solidFill>
                  <a:srgbClr val="FFC000"/>
                </a:solidFill>
              </a:rPr>
              <a:t>] </a:t>
            </a:r>
            <a:r>
              <a:rPr lang="en-US" sz="1800" b="1" dirty="0" err="1">
                <a:solidFill>
                  <a:srgbClr val="FFC000"/>
                </a:solidFill>
              </a:rPr>
              <a:t>setFill</a:t>
            </a:r>
            <a:r>
              <a:rPr lang="en-US" sz="1800" b="1" dirty="0">
                <a:solidFill>
                  <a:srgbClr val="FFC000"/>
                </a:solidFill>
              </a:rPr>
              <a:t>];</a:t>
            </a:r>
          </a:p>
          <a:p>
            <a:pPr marL="400050" lvl="1" indent="0">
              <a:buNone/>
            </a:pPr>
            <a:r>
              <a:rPr lang="en-US" sz="1800" b="1" dirty="0">
                <a:solidFill>
                  <a:schemeClr val="accent3">
                    <a:lumMod val="75000"/>
                  </a:schemeClr>
                </a:solidFill>
              </a:rPr>
              <a:t>[[</a:t>
            </a:r>
            <a:r>
              <a:rPr lang="en-US" sz="1800" b="1" dirty="0" err="1">
                <a:solidFill>
                  <a:schemeClr val="accent3">
                    <a:lumMod val="75000"/>
                  </a:schemeClr>
                </a:solidFill>
              </a:rPr>
              <a:t>UIColor</a:t>
            </a:r>
            <a:r>
              <a:rPr lang="en-US" sz="1800" b="1" dirty="0">
                <a:solidFill>
                  <a:schemeClr val="accent3">
                    <a:lumMod val="75000"/>
                  </a:schemeClr>
                </a:solidFill>
              </a:rPr>
              <a:t> </a:t>
            </a:r>
            <a:r>
              <a:rPr lang="en-US" sz="1800" b="1" dirty="0" err="1">
                <a:solidFill>
                  <a:schemeClr val="accent3">
                    <a:lumMod val="75000"/>
                  </a:schemeClr>
                </a:solidFill>
              </a:rPr>
              <a:t>blackColor</a:t>
            </a:r>
            <a:r>
              <a:rPr lang="en-US" sz="1800" b="1" dirty="0">
                <a:solidFill>
                  <a:schemeClr val="accent3">
                    <a:lumMod val="75000"/>
                  </a:schemeClr>
                </a:solidFill>
              </a:rPr>
              <a:t>] </a:t>
            </a:r>
            <a:r>
              <a:rPr lang="en-US" sz="1800" b="1" dirty="0" err="1">
                <a:solidFill>
                  <a:schemeClr val="accent3">
                    <a:lumMod val="75000"/>
                  </a:schemeClr>
                </a:solidFill>
              </a:rPr>
              <a:t>setStroke</a:t>
            </a:r>
            <a:r>
              <a:rPr lang="en-US" sz="1800" b="1" dirty="0">
                <a:solidFill>
                  <a:schemeClr val="accent3">
                    <a:lumMod val="75000"/>
                  </a:schemeClr>
                </a:solidFill>
              </a:rPr>
              <a:t>];</a:t>
            </a:r>
          </a:p>
          <a:p>
            <a:pPr marL="400050" lvl="1" indent="0">
              <a:buNone/>
            </a:pPr>
            <a:r>
              <a:rPr lang="en-US" sz="1800" b="1" dirty="0" err="1">
                <a:solidFill>
                  <a:srgbClr val="FF0000"/>
                </a:solidFill>
              </a:rPr>
              <a:t>CGContextDrawPath</a:t>
            </a:r>
            <a:r>
              <a:rPr lang="en-US" sz="1800" b="1" dirty="0">
                <a:solidFill>
                  <a:srgbClr val="FF0000"/>
                </a:solidFill>
              </a:rPr>
              <a:t> (context, </a:t>
            </a:r>
            <a:r>
              <a:rPr lang="en-US" sz="1800" b="1" dirty="0" err="1">
                <a:solidFill>
                  <a:srgbClr val="FF0000"/>
                </a:solidFill>
              </a:rPr>
              <a:t>kCGPathFillStroke</a:t>
            </a:r>
            <a:r>
              <a:rPr lang="en-US" sz="1800" b="1" dirty="0">
                <a:solidFill>
                  <a:srgbClr val="FF0000"/>
                </a:solidFill>
              </a:rPr>
              <a:t>);</a:t>
            </a:r>
          </a:p>
          <a:p>
            <a:pPr marL="0" indent="0">
              <a:buNone/>
            </a:pPr>
            <a:r>
              <a:rPr lang="en-US" dirty="0"/>
              <a:t>}</a:t>
            </a:r>
          </a:p>
        </p:txBody>
      </p:sp>
      <p:sp>
        <p:nvSpPr>
          <p:cNvPr id="4" name="TextBox 3"/>
          <p:cNvSpPr txBox="1"/>
          <p:nvPr/>
        </p:nvSpPr>
        <p:spPr>
          <a:xfrm>
            <a:off x="6553200" y="3200400"/>
            <a:ext cx="2743200" cy="2585323"/>
          </a:xfrm>
          <a:prstGeom prst="rect">
            <a:avLst/>
          </a:prstGeom>
          <a:noFill/>
        </p:spPr>
        <p:txBody>
          <a:bodyPr wrap="square" rtlCol="0">
            <a:spAutoFit/>
          </a:bodyPr>
          <a:lstStyle/>
          <a:p>
            <a:r>
              <a:rPr lang="en-US" dirty="0"/>
              <a:t>Common steps for </a:t>
            </a:r>
            <a:r>
              <a:rPr lang="en-US" dirty="0" err="1"/>
              <a:t>drawRect</a:t>
            </a:r>
            <a:r>
              <a:rPr lang="en-US" dirty="0"/>
              <a:t>: </a:t>
            </a:r>
            <a:r>
              <a:rPr lang="en-US" dirty="0" smtClean="0"/>
              <a:t>are</a:t>
            </a:r>
            <a:br>
              <a:rPr lang="en-US" dirty="0" smtClean="0"/>
            </a:br>
            <a:endParaRPr lang="en-US" dirty="0"/>
          </a:p>
          <a:p>
            <a:r>
              <a:rPr lang="en-US" dirty="0">
                <a:solidFill>
                  <a:srgbClr val="C00000"/>
                </a:solidFill>
              </a:rPr>
              <a:t>■ </a:t>
            </a:r>
            <a:r>
              <a:rPr lang="en-US" b="1" dirty="0">
                <a:solidFill>
                  <a:srgbClr val="C00000"/>
                </a:solidFill>
              </a:rPr>
              <a:t>Get current graphics context</a:t>
            </a:r>
          </a:p>
          <a:p>
            <a:r>
              <a:rPr lang="en-US" dirty="0"/>
              <a:t>■ </a:t>
            </a:r>
            <a:r>
              <a:rPr lang="en-US" b="1" dirty="0">
                <a:solidFill>
                  <a:srgbClr val="7030A0"/>
                </a:solidFill>
              </a:rPr>
              <a:t>Define a path</a:t>
            </a:r>
          </a:p>
          <a:p>
            <a:r>
              <a:rPr lang="en-US" dirty="0"/>
              <a:t>■ </a:t>
            </a:r>
            <a:r>
              <a:rPr lang="en-US" b="1" dirty="0">
                <a:solidFill>
                  <a:srgbClr val="FFC000"/>
                </a:solidFill>
              </a:rPr>
              <a:t>Set a color</a:t>
            </a:r>
          </a:p>
          <a:p>
            <a:r>
              <a:rPr lang="en-US" dirty="0"/>
              <a:t>■ </a:t>
            </a:r>
            <a:r>
              <a:rPr lang="en-US" b="1" dirty="0">
                <a:solidFill>
                  <a:schemeClr val="accent3">
                    <a:lumMod val="75000"/>
                  </a:schemeClr>
                </a:solidFill>
              </a:rPr>
              <a:t>Stroke or fill path</a:t>
            </a:r>
          </a:p>
          <a:p>
            <a:r>
              <a:rPr lang="en-US" dirty="0"/>
              <a:t>■ Repeat, if necessary</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690" t="47284" r="7696" b="32431"/>
          <a:stretch/>
        </p:blipFill>
        <p:spPr bwMode="auto">
          <a:xfrm>
            <a:off x="7467600" y="1621971"/>
            <a:ext cx="1556658" cy="15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424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UIImage</a:t>
            </a:r>
            <a:r>
              <a:rPr lang="en-US" dirty="0" smtClean="0"/>
              <a:t> - Images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UIKit</a:t>
            </a:r>
            <a:r>
              <a:rPr lang="en-US" dirty="0"/>
              <a:t> class </a:t>
            </a:r>
            <a:r>
              <a:rPr lang="en-US" dirty="0" smtClean="0"/>
              <a:t>to represent an Image</a:t>
            </a:r>
            <a:endParaRPr lang="en-US" dirty="0"/>
          </a:p>
          <a:p>
            <a:pPr marL="0" indent="0">
              <a:buNone/>
            </a:pPr>
            <a:endParaRPr lang="en-US" dirty="0"/>
          </a:p>
          <a:p>
            <a:pPr marL="0" indent="0">
              <a:buNone/>
            </a:pPr>
            <a:r>
              <a:rPr lang="en-US" dirty="0" smtClean="0"/>
              <a:t>Creating </a:t>
            </a:r>
            <a:r>
              <a:rPr lang="en-US" dirty="0" err="1"/>
              <a:t>UIImages</a:t>
            </a:r>
            <a:r>
              <a:rPr lang="en-US" dirty="0"/>
              <a:t>:</a:t>
            </a:r>
          </a:p>
          <a:p>
            <a:pPr marL="400050" lvl="1" indent="0">
              <a:buNone/>
            </a:pPr>
            <a:r>
              <a:rPr lang="en-US" dirty="0"/>
              <a:t>■ Fetching image in application </a:t>
            </a:r>
            <a:r>
              <a:rPr lang="en-US" dirty="0" smtClean="0"/>
              <a:t>bundle</a:t>
            </a:r>
            <a:br>
              <a:rPr lang="en-US" dirty="0" smtClean="0"/>
            </a:br>
            <a:endParaRPr lang="en-US" dirty="0"/>
          </a:p>
          <a:p>
            <a:pPr marL="1085850" lvl="2" indent="-285750"/>
            <a:r>
              <a:rPr lang="en-US" dirty="0" smtClean="0"/>
              <a:t>Use </a:t>
            </a:r>
            <a:r>
              <a:rPr lang="en-US" b="1" dirty="0">
                <a:solidFill>
                  <a:srgbClr val="0070C0"/>
                </a:solidFill>
              </a:rPr>
              <a:t>+[</a:t>
            </a:r>
            <a:r>
              <a:rPr lang="en-US" b="1" dirty="0" err="1">
                <a:solidFill>
                  <a:srgbClr val="0070C0"/>
                </a:solidFill>
              </a:rPr>
              <a:t>UIImage</a:t>
            </a:r>
            <a:r>
              <a:rPr lang="en-US" b="1" dirty="0">
                <a:solidFill>
                  <a:srgbClr val="0070C0"/>
                </a:solidFill>
              </a:rPr>
              <a:t> </a:t>
            </a:r>
            <a:r>
              <a:rPr lang="en-US" b="1" dirty="0" err="1">
                <a:solidFill>
                  <a:srgbClr val="0070C0"/>
                </a:solidFill>
              </a:rPr>
              <a:t>imageNamed</a:t>
            </a:r>
            <a:r>
              <a:rPr lang="en-US" b="1" dirty="0">
                <a:solidFill>
                  <a:srgbClr val="0070C0"/>
                </a:solidFill>
              </a:rPr>
              <a:t>:(</a:t>
            </a:r>
            <a:r>
              <a:rPr lang="en-US" b="1" dirty="0" err="1">
                <a:solidFill>
                  <a:srgbClr val="0070C0"/>
                </a:solidFill>
              </a:rPr>
              <a:t>NSString</a:t>
            </a:r>
            <a:r>
              <a:rPr lang="en-US" b="1" dirty="0">
                <a:solidFill>
                  <a:srgbClr val="0070C0"/>
                </a:solidFill>
              </a:rPr>
              <a:t> *)name]</a:t>
            </a:r>
          </a:p>
          <a:p>
            <a:pPr marL="1085850" lvl="2" indent="-285750"/>
            <a:r>
              <a:rPr lang="en-US" dirty="0" smtClean="0"/>
              <a:t>Include </a:t>
            </a:r>
            <a:r>
              <a:rPr lang="en-US" dirty="0"/>
              <a:t>file extension in file name, e.g. @”myImage.jpg</a:t>
            </a:r>
            <a:r>
              <a:rPr lang="en-US" dirty="0" smtClean="0"/>
              <a:t>”</a:t>
            </a:r>
          </a:p>
          <a:p>
            <a:pPr marL="800100" lvl="2" indent="0">
              <a:buNone/>
            </a:pPr>
            <a:r>
              <a:rPr lang="en-US" dirty="0" smtClean="0"/>
              <a:t/>
            </a:r>
            <a:br>
              <a:rPr lang="en-US" dirty="0" smtClean="0"/>
            </a:br>
            <a:r>
              <a:rPr lang="en-US" dirty="0" smtClean="0"/>
              <a:t/>
            </a:r>
            <a:br>
              <a:rPr lang="en-US" dirty="0" smtClean="0"/>
            </a:br>
            <a:endParaRPr lang="en-US" dirty="0"/>
          </a:p>
          <a:p>
            <a:pPr marL="400050" lvl="1" indent="0">
              <a:buNone/>
            </a:pPr>
            <a:r>
              <a:rPr lang="en-US" dirty="0"/>
              <a:t>■ Read from file on </a:t>
            </a:r>
            <a:r>
              <a:rPr lang="en-US" dirty="0" smtClean="0"/>
              <a:t>disk</a:t>
            </a:r>
            <a:br>
              <a:rPr lang="en-US" dirty="0" smtClean="0"/>
            </a:br>
            <a:endParaRPr lang="en-US" dirty="0" smtClean="0"/>
          </a:p>
          <a:p>
            <a:pPr marL="1085850" lvl="2"/>
            <a:r>
              <a:rPr lang="en-US" dirty="0" smtClean="0"/>
              <a:t> </a:t>
            </a:r>
            <a:r>
              <a:rPr lang="en-US" dirty="0"/>
              <a:t>Use </a:t>
            </a:r>
            <a:r>
              <a:rPr lang="en-US" b="1" dirty="0">
                <a:solidFill>
                  <a:srgbClr val="0070C0"/>
                </a:solidFill>
              </a:rPr>
              <a:t>-[</a:t>
            </a:r>
            <a:r>
              <a:rPr lang="en-US" b="1" dirty="0" err="1">
                <a:solidFill>
                  <a:srgbClr val="0070C0"/>
                </a:solidFill>
              </a:rPr>
              <a:t>UIImage</a:t>
            </a:r>
            <a:r>
              <a:rPr lang="en-US" b="1" dirty="0">
                <a:solidFill>
                  <a:srgbClr val="0070C0"/>
                </a:solidFill>
              </a:rPr>
              <a:t> </a:t>
            </a:r>
            <a:r>
              <a:rPr lang="en-US" b="1" dirty="0" err="1">
                <a:solidFill>
                  <a:srgbClr val="0070C0"/>
                </a:solidFill>
              </a:rPr>
              <a:t>initWithContentsOfFile</a:t>
            </a:r>
            <a:r>
              <a:rPr lang="en-US" b="1" dirty="0">
                <a:solidFill>
                  <a:srgbClr val="0070C0"/>
                </a:solidFill>
              </a:rPr>
              <a:t>:(</a:t>
            </a:r>
            <a:r>
              <a:rPr lang="en-US" b="1" dirty="0" err="1">
                <a:solidFill>
                  <a:srgbClr val="0070C0"/>
                </a:solidFill>
              </a:rPr>
              <a:t>NSString</a:t>
            </a:r>
            <a:r>
              <a:rPr lang="en-US" b="1" dirty="0">
                <a:solidFill>
                  <a:srgbClr val="0070C0"/>
                </a:solidFill>
              </a:rPr>
              <a:t> *)path]</a:t>
            </a:r>
          </a:p>
          <a:p>
            <a:pPr marL="1257300" lvl="3" indent="0">
              <a:buNone/>
            </a:pPr>
            <a:r>
              <a:rPr lang="en-US" dirty="0" smtClean="0"/>
              <a:t/>
            </a:r>
            <a:br>
              <a:rPr lang="en-US" dirty="0" smtClean="0"/>
            </a:br>
            <a:endParaRPr lang="en-US" dirty="0"/>
          </a:p>
          <a:p>
            <a:pPr marL="1257300" lvl="3" indent="0">
              <a:buNone/>
            </a:pPr>
            <a:endParaRPr lang="en-US" dirty="0"/>
          </a:p>
          <a:p>
            <a:pPr marL="400050" lvl="1" indent="0">
              <a:buNone/>
            </a:pPr>
            <a:r>
              <a:rPr lang="en-US" dirty="0"/>
              <a:t>■ From data in </a:t>
            </a:r>
            <a:r>
              <a:rPr lang="en-US" dirty="0" smtClean="0"/>
              <a:t>memory</a:t>
            </a:r>
            <a:br>
              <a:rPr lang="en-US" dirty="0" smtClean="0"/>
            </a:br>
            <a:endParaRPr lang="en-US" dirty="0"/>
          </a:p>
          <a:p>
            <a:pPr marL="1085850" lvl="2" indent="-285750"/>
            <a:r>
              <a:rPr lang="en-US" dirty="0" smtClean="0"/>
              <a:t>Use </a:t>
            </a:r>
            <a:r>
              <a:rPr lang="en-US" b="1" dirty="0">
                <a:solidFill>
                  <a:srgbClr val="0070C0"/>
                </a:solidFill>
              </a:rPr>
              <a:t>-[</a:t>
            </a:r>
            <a:r>
              <a:rPr lang="en-US" b="1" dirty="0" err="1">
                <a:solidFill>
                  <a:srgbClr val="0070C0"/>
                </a:solidFill>
              </a:rPr>
              <a:t>UIImage</a:t>
            </a:r>
            <a:r>
              <a:rPr lang="en-US" b="1" dirty="0">
                <a:solidFill>
                  <a:srgbClr val="0070C0"/>
                </a:solidFill>
              </a:rPr>
              <a:t> </a:t>
            </a:r>
            <a:r>
              <a:rPr lang="en-US" b="1" dirty="0" err="1">
                <a:solidFill>
                  <a:srgbClr val="0070C0"/>
                </a:solidFill>
              </a:rPr>
              <a:t>initWithData</a:t>
            </a:r>
            <a:r>
              <a:rPr lang="en-US" b="1" dirty="0">
                <a:solidFill>
                  <a:srgbClr val="0070C0"/>
                </a:solidFill>
              </a:rPr>
              <a:t>:(</a:t>
            </a:r>
            <a:r>
              <a:rPr lang="en-US" b="1" dirty="0" err="1">
                <a:solidFill>
                  <a:srgbClr val="0070C0"/>
                </a:solidFill>
              </a:rPr>
              <a:t>NSData</a:t>
            </a:r>
            <a:r>
              <a:rPr lang="en-US" b="1" dirty="0">
                <a:solidFill>
                  <a:srgbClr val="0070C0"/>
                </a:solidFill>
              </a:rPr>
              <a:t> *)data]</a:t>
            </a:r>
          </a:p>
        </p:txBody>
      </p:sp>
    </p:spTree>
    <p:extLst>
      <p:ext uri="{BB962C8B-B14F-4D97-AF65-F5344CB8AC3E}">
        <p14:creationId xmlns:p14="http://schemas.microsoft.com/office/powerpoint/2010/main" val="948397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creating Image from context</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dirty="0"/>
              <a:t>• Need to dynamically generate a bitmap image</a:t>
            </a:r>
          </a:p>
          <a:p>
            <a:pPr marL="0" indent="0">
              <a:buNone/>
            </a:pPr>
            <a:r>
              <a:rPr lang="en-US" dirty="0"/>
              <a:t>• Same as drawing a view</a:t>
            </a:r>
          </a:p>
          <a:p>
            <a:pPr marL="0" indent="0">
              <a:buNone/>
            </a:pPr>
            <a:r>
              <a:rPr lang="en-US" dirty="0"/>
              <a:t>• General steps</a:t>
            </a:r>
          </a:p>
          <a:p>
            <a:pPr lvl="1"/>
            <a:r>
              <a:rPr lang="en-US" dirty="0" smtClean="0"/>
              <a:t>Create </a:t>
            </a:r>
            <a:r>
              <a:rPr lang="en-US" dirty="0"/>
              <a:t>a special </a:t>
            </a:r>
            <a:r>
              <a:rPr lang="en-US" dirty="0" err="1"/>
              <a:t>CGGraphicsContext</a:t>
            </a:r>
            <a:r>
              <a:rPr lang="en-US" dirty="0"/>
              <a:t> with a size</a:t>
            </a:r>
          </a:p>
          <a:p>
            <a:pPr lvl="1"/>
            <a:r>
              <a:rPr lang="en-US" dirty="0" smtClean="0"/>
              <a:t>Draw</a:t>
            </a:r>
            <a:endParaRPr lang="en-US" dirty="0"/>
          </a:p>
          <a:p>
            <a:pPr lvl="1"/>
            <a:r>
              <a:rPr lang="en-US" dirty="0" smtClean="0"/>
              <a:t>Capture </a:t>
            </a:r>
            <a:r>
              <a:rPr lang="en-US" dirty="0"/>
              <a:t>the context as a bitmap</a:t>
            </a:r>
          </a:p>
          <a:p>
            <a:pPr lvl="1"/>
            <a:r>
              <a:rPr lang="en-US" dirty="0" smtClean="0"/>
              <a:t>Clean up</a:t>
            </a:r>
          </a:p>
          <a:p>
            <a:pPr lvl="1"/>
            <a:endParaRPr lang="en-US" dirty="0" smtClean="0"/>
          </a:p>
          <a:p>
            <a:pPr lvl="1"/>
            <a:endParaRPr lang="en-US" dirty="0"/>
          </a:p>
          <a:p>
            <a:pPr marL="0" indent="0">
              <a:buNone/>
            </a:pPr>
            <a:r>
              <a:rPr lang="en-US" dirty="0"/>
              <a:t>- (</a:t>
            </a:r>
            <a:r>
              <a:rPr lang="en-US" dirty="0" err="1"/>
              <a:t>UIImage</a:t>
            </a:r>
            <a:r>
              <a:rPr lang="en-US" dirty="0"/>
              <a:t> *)</a:t>
            </a:r>
            <a:r>
              <a:rPr lang="en-US" dirty="0" err="1"/>
              <a:t>polygonImageOfSize</a:t>
            </a:r>
            <a:r>
              <a:rPr lang="en-US" dirty="0"/>
              <a:t>:(</a:t>
            </a:r>
            <a:r>
              <a:rPr lang="en-US" dirty="0" err="1"/>
              <a:t>CGSize</a:t>
            </a:r>
            <a:r>
              <a:rPr lang="en-US" dirty="0"/>
              <a:t>)size {</a:t>
            </a:r>
          </a:p>
          <a:p>
            <a:pPr marL="400050" lvl="1" indent="0">
              <a:buNone/>
            </a:pPr>
            <a:r>
              <a:rPr lang="en-US" sz="1700" dirty="0" err="1"/>
              <a:t>UIImage</a:t>
            </a:r>
            <a:r>
              <a:rPr lang="en-US" sz="1700" dirty="0"/>
              <a:t> *result = nil;</a:t>
            </a:r>
          </a:p>
          <a:p>
            <a:pPr marL="400050" lvl="1" indent="0">
              <a:buNone/>
            </a:pPr>
            <a:r>
              <a:rPr lang="en-US" sz="1700" dirty="0" err="1"/>
              <a:t>UIGraphicsBeginImageContext</a:t>
            </a:r>
            <a:r>
              <a:rPr lang="en-US" sz="1700" dirty="0"/>
              <a:t> (size);</a:t>
            </a:r>
          </a:p>
          <a:p>
            <a:pPr marL="400050" lvl="1" indent="0">
              <a:buNone/>
            </a:pPr>
            <a:r>
              <a:rPr lang="en-US" sz="1700" dirty="0">
                <a:solidFill>
                  <a:srgbClr val="0070C0"/>
                </a:solidFill>
              </a:rPr>
              <a:t>// call your drawing code...</a:t>
            </a:r>
          </a:p>
          <a:p>
            <a:pPr marL="400050" lvl="1" indent="0">
              <a:buNone/>
            </a:pPr>
            <a:r>
              <a:rPr lang="en-US" sz="1700" dirty="0" smtClean="0"/>
              <a:t>result </a:t>
            </a:r>
            <a:r>
              <a:rPr lang="en-US" sz="1700" dirty="0"/>
              <a:t>= </a:t>
            </a:r>
            <a:r>
              <a:rPr lang="en-US" sz="1700" dirty="0" err="1"/>
              <a:t>UIGraphicsGetImageFromCurrentContext</a:t>
            </a:r>
            <a:r>
              <a:rPr lang="en-US" sz="1700" dirty="0"/>
              <a:t>();</a:t>
            </a:r>
          </a:p>
          <a:p>
            <a:pPr marL="400050" lvl="1" indent="0">
              <a:buNone/>
            </a:pPr>
            <a:r>
              <a:rPr lang="en-US" sz="1700" dirty="0" err="1"/>
              <a:t>UIGraphicsEndImageContext</a:t>
            </a:r>
            <a:r>
              <a:rPr lang="en-US" sz="1700" dirty="0"/>
              <a:t>();</a:t>
            </a:r>
          </a:p>
          <a:p>
            <a:pPr marL="400050" lvl="1" indent="0">
              <a:buNone/>
            </a:pPr>
            <a:r>
              <a:rPr lang="en-US" sz="1700" dirty="0"/>
              <a:t>return result;</a:t>
            </a:r>
          </a:p>
          <a:p>
            <a:pPr marL="0" indent="0">
              <a:buNone/>
            </a:pPr>
            <a:r>
              <a:rPr lang="en-US" dirty="0"/>
              <a:t>}</a:t>
            </a:r>
            <a:endParaRPr lang="en-US" dirty="0" smtClean="0"/>
          </a:p>
        </p:txBody>
      </p:sp>
    </p:spTree>
    <p:extLst>
      <p:ext uri="{BB962C8B-B14F-4D97-AF65-F5344CB8AC3E}">
        <p14:creationId xmlns:p14="http://schemas.microsoft.com/office/powerpoint/2010/main" val="1601707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Grabbing the Data/pixels in a </a:t>
            </a:r>
            <a:r>
              <a:rPr lang="en-US" dirty="0" err="1" smtClean="0"/>
              <a:t>UIImage</a:t>
            </a:r>
            <a:endParaRPr lang="en-US" dirty="0"/>
          </a:p>
        </p:txBody>
      </p:sp>
      <p:sp>
        <p:nvSpPr>
          <p:cNvPr id="3" name="Content Placeholder 2"/>
          <p:cNvSpPr>
            <a:spLocks noGrp="1"/>
          </p:cNvSpPr>
          <p:nvPr>
            <p:ph idx="1"/>
          </p:nvPr>
        </p:nvSpPr>
        <p:spPr/>
        <p:txBody>
          <a:bodyPr/>
          <a:lstStyle/>
          <a:p>
            <a:pPr marL="0" indent="0">
              <a:buNone/>
            </a:pPr>
            <a:r>
              <a:rPr lang="en-US" dirty="0"/>
              <a:t>Given </a:t>
            </a:r>
            <a:r>
              <a:rPr lang="en-US" dirty="0" err="1"/>
              <a:t>UIImage</a:t>
            </a:r>
            <a:r>
              <a:rPr lang="en-US" dirty="0"/>
              <a:t>, want PNG or JPG </a:t>
            </a:r>
            <a:r>
              <a:rPr lang="en-US" dirty="0" smtClean="0"/>
              <a:t>representation</a:t>
            </a:r>
            <a:br>
              <a:rPr lang="en-US" dirty="0" smtClean="0"/>
            </a:br>
            <a:endParaRPr lang="en-US" dirty="0"/>
          </a:p>
          <a:p>
            <a:pPr marL="400050" lvl="1" indent="0">
              <a:buNone/>
            </a:pPr>
            <a:r>
              <a:rPr lang="en-US" dirty="0" err="1"/>
              <a:t>NSData</a:t>
            </a:r>
            <a:r>
              <a:rPr lang="en-US" dirty="0"/>
              <a:t> *</a:t>
            </a:r>
            <a:r>
              <a:rPr lang="en-US" dirty="0" err="1"/>
              <a:t>UIImagePNGRepresentation</a:t>
            </a:r>
            <a:r>
              <a:rPr lang="en-US" dirty="0"/>
              <a:t> (</a:t>
            </a:r>
            <a:r>
              <a:rPr lang="en-US" dirty="0" err="1"/>
              <a:t>UIImage</a:t>
            </a:r>
            <a:r>
              <a:rPr lang="en-US" dirty="0"/>
              <a:t> * image);</a:t>
            </a:r>
          </a:p>
          <a:p>
            <a:pPr marL="400050" lvl="1" indent="0">
              <a:buNone/>
            </a:pPr>
            <a:r>
              <a:rPr lang="en-US" dirty="0" err="1"/>
              <a:t>NSData</a:t>
            </a:r>
            <a:r>
              <a:rPr lang="en-US" dirty="0"/>
              <a:t> *</a:t>
            </a:r>
            <a:r>
              <a:rPr lang="en-US" dirty="0" err="1"/>
              <a:t>UIImageJPGRepresentation</a:t>
            </a:r>
            <a:r>
              <a:rPr lang="en-US" dirty="0"/>
              <a:t> (</a:t>
            </a:r>
            <a:r>
              <a:rPr lang="en-US" dirty="0" err="1"/>
              <a:t>UIImage</a:t>
            </a:r>
            <a:r>
              <a:rPr lang="en-US" dirty="0"/>
              <a:t> * image</a:t>
            </a:r>
            <a:r>
              <a:rPr lang="en-US" dirty="0" smtClean="0"/>
              <a:t>);</a:t>
            </a:r>
            <a:br>
              <a:rPr lang="en-US" dirty="0" smtClean="0"/>
            </a:br>
            <a:r>
              <a:rPr lang="en-US" dirty="0" smtClean="0"/>
              <a:t/>
            </a:r>
            <a:br>
              <a:rPr lang="en-US" dirty="0" smtClean="0"/>
            </a:br>
            <a:r>
              <a:rPr lang="en-US" dirty="0" smtClean="0"/>
              <a:t/>
            </a:r>
            <a:br>
              <a:rPr lang="en-US" dirty="0" smtClean="0"/>
            </a:br>
            <a:endParaRPr lang="en-US" dirty="0"/>
          </a:p>
          <a:p>
            <a:pPr marL="0" indent="0">
              <a:buNone/>
            </a:pPr>
            <a:r>
              <a:rPr lang="en-US" dirty="0"/>
              <a:t>• </a:t>
            </a:r>
            <a:r>
              <a:rPr lang="en-US" dirty="0" err="1"/>
              <a:t>UIImage</a:t>
            </a:r>
            <a:r>
              <a:rPr lang="en-US" dirty="0"/>
              <a:t> also has a </a:t>
            </a:r>
            <a:r>
              <a:rPr lang="en-US" dirty="0" err="1"/>
              <a:t>CGImage</a:t>
            </a:r>
            <a:r>
              <a:rPr lang="en-US" dirty="0"/>
              <a:t> property which will give you </a:t>
            </a:r>
            <a:r>
              <a:rPr lang="en-US" dirty="0" smtClean="0"/>
              <a:t>a </a:t>
            </a:r>
            <a:r>
              <a:rPr lang="en-US" dirty="0" err="1" smtClean="0"/>
              <a:t>CGImageRef</a:t>
            </a:r>
            <a:r>
              <a:rPr lang="en-US" dirty="0" smtClean="0"/>
              <a:t> </a:t>
            </a:r>
            <a:r>
              <a:rPr lang="en-US" dirty="0"/>
              <a:t>to use with CG calls</a:t>
            </a:r>
          </a:p>
        </p:txBody>
      </p:sp>
      <p:sp>
        <p:nvSpPr>
          <p:cNvPr id="4" name="TextBox 3"/>
          <p:cNvSpPr txBox="1"/>
          <p:nvPr/>
        </p:nvSpPr>
        <p:spPr>
          <a:xfrm>
            <a:off x="5105400" y="5181600"/>
            <a:ext cx="2743200" cy="1200329"/>
          </a:xfrm>
          <a:prstGeom prst="rect">
            <a:avLst/>
          </a:prstGeom>
          <a:noFill/>
        </p:spPr>
        <p:txBody>
          <a:bodyPr wrap="square" rtlCol="0">
            <a:spAutoFit/>
          </a:bodyPr>
          <a:lstStyle/>
          <a:p>
            <a:r>
              <a:rPr lang="en-US" dirty="0" smtClean="0"/>
              <a:t>You may want the data in the Image so you can manipulate it </a:t>
            </a:r>
            <a:r>
              <a:rPr lang="en-US" dirty="0" smtClean="0">
                <a:sym typeface="Wingdings" pitchFamily="2" charset="2"/>
              </a:rPr>
              <a:t> do image processing</a:t>
            </a:r>
            <a:endParaRPr lang="en-US" dirty="0"/>
          </a:p>
        </p:txBody>
      </p:sp>
    </p:spTree>
    <p:extLst>
      <p:ext uri="{BB962C8B-B14F-4D97-AF65-F5344CB8AC3E}">
        <p14:creationId xmlns:p14="http://schemas.microsoft.com/office/powerpoint/2010/main" val="373596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err="1" smtClean="0"/>
              <a:t>UIWindow</a:t>
            </a:r>
            <a:endParaRPr lang="en-US" dirty="0"/>
          </a:p>
        </p:txBody>
      </p:sp>
      <p:sp>
        <p:nvSpPr>
          <p:cNvPr id="3" name="Content Placeholder 2"/>
          <p:cNvSpPr>
            <a:spLocks noGrp="1"/>
          </p:cNvSpPr>
          <p:nvPr>
            <p:ph idx="1"/>
          </p:nvPr>
        </p:nvSpPr>
        <p:spPr>
          <a:xfrm>
            <a:off x="381000" y="1157968"/>
            <a:ext cx="8382000" cy="1981199"/>
          </a:xfrm>
        </p:spPr>
        <p:txBody>
          <a:bodyPr>
            <a:normAutofit fontScale="77500" lnSpcReduction="20000"/>
          </a:bodyPr>
          <a:lstStyle/>
          <a:p>
            <a:r>
              <a:rPr lang="en-US" dirty="0"/>
              <a:t>Views live inside of a </a:t>
            </a:r>
            <a:r>
              <a:rPr lang="en-US" dirty="0" smtClean="0"/>
              <a:t>window</a:t>
            </a:r>
            <a:br>
              <a:rPr lang="en-US" dirty="0" smtClean="0"/>
            </a:br>
            <a:endParaRPr lang="en-US" dirty="0"/>
          </a:p>
          <a:p>
            <a:r>
              <a:rPr lang="en-US" dirty="0" smtClean="0"/>
              <a:t> </a:t>
            </a:r>
            <a:r>
              <a:rPr lang="en-US" dirty="0" err="1"/>
              <a:t>UIWindow</a:t>
            </a:r>
            <a:r>
              <a:rPr lang="en-US" dirty="0"/>
              <a:t> is actually just a view</a:t>
            </a:r>
          </a:p>
          <a:p>
            <a:pPr lvl="1"/>
            <a:r>
              <a:rPr lang="en-US" dirty="0" smtClean="0"/>
              <a:t>adds </a:t>
            </a:r>
            <a:r>
              <a:rPr lang="en-US" dirty="0"/>
              <a:t>some additional functionality specific to top level </a:t>
            </a:r>
            <a:r>
              <a:rPr lang="en-US" dirty="0" smtClean="0"/>
              <a:t>view</a:t>
            </a:r>
            <a:br>
              <a:rPr lang="en-US" dirty="0" smtClean="0"/>
            </a:br>
            <a:endParaRPr lang="en-US" dirty="0"/>
          </a:p>
          <a:p>
            <a:r>
              <a:rPr lang="en-US" dirty="0" smtClean="0"/>
              <a:t>One </a:t>
            </a:r>
            <a:r>
              <a:rPr lang="en-US" dirty="0" err="1"/>
              <a:t>UIWindow</a:t>
            </a:r>
            <a:r>
              <a:rPr lang="en-US" dirty="0"/>
              <a:t> for an iPhone app</a:t>
            </a:r>
          </a:p>
          <a:p>
            <a:pPr lvl="1"/>
            <a:r>
              <a:rPr lang="en-US" dirty="0" smtClean="0"/>
              <a:t>Contains </a:t>
            </a:r>
            <a:r>
              <a:rPr lang="en-US" dirty="0"/>
              <a:t>the entire view hierarchy</a:t>
            </a:r>
          </a:p>
          <a:p>
            <a:pPr marL="685800" lvl="1"/>
            <a:r>
              <a:rPr lang="en-US" dirty="0" smtClean="0"/>
              <a:t>Set </a:t>
            </a:r>
            <a:r>
              <a:rPr lang="en-US" dirty="0"/>
              <a:t>up by default in </a:t>
            </a:r>
            <a:r>
              <a:rPr lang="en-US" dirty="0" err="1"/>
              <a:t>Xcode</a:t>
            </a:r>
            <a:r>
              <a:rPr lang="en-US" dirty="0"/>
              <a:t> template project</a:t>
            </a:r>
          </a:p>
        </p:txBody>
      </p:sp>
      <p:pic>
        <p:nvPicPr>
          <p:cNvPr id="1026" name="Picture 2" descr="https://developer.apple.com/library/ios/documentation/WindowsViews/Conceptual/ViewPG_iPhoneOS/Art/view-layer-st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3139167"/>
            <a:ext cx="62103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92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Images and Text</a:t>
            </a:r>
            <a:endParaRPr lang="en-US" dirty="0"/>
          </a:p>
        </p:txBody>
      </p:sp>
      <p:sp>
        <p:nvSpPr>
          <p:cNvPr id="3" name="Content Placeholder 2"/>
          <p:cNvSpPr>
            <a:spLocks noGrp="1"/>
          </p:cNvSpPr>
          <p:nvPr>
            <p:ph idx="1"/>
          </p:nvPr>
        </p:nvSpPr>
        <p:spPr/>
        <p:txBody>
          <a:bodyPr/>
          <a:lstStyle/>
          <a:p>
            <a:pPr marL="0" indent="0">
              <a:buNone/>
            </a:pPr>
            <a:r>
              <a:rPr lang="en-US" dirty="0" smtClean="0"/>
              <a:t>Two ways</a:t>
            </a:r>
          </a:p>
          <a:p>
            <a:pPr marL="0" indent="0">
              <a:buNone/>
            </a:pPr>
            <a:endParaRPr lang="en-US" dirty="0"/>
          </a:p>
          <a:p>
            <a:pPr marL="457200" indent="-457200">
              <a:buAutoNum type="arabicParenR"/>
            </a:pPr>
            <a:r>
              <a:rPr lang="en-US" dirty="0" smtClean="0"/>
              <a:t>In code –</a:t>
            </a:r>
            <a:r>
              <a:rPr lang="en-US" dirty="0" err="1" smtClean="0"/>
              <a:t>programatically</a:t>
            </a:r>
            <a:endParaRPr lang="en-US" dirty="0" smtClean="0"/>
          </a:p>
          <a:p>
            <a:pPr marL="457200" indent="-457200">
              <a:buAutoNum type="arabicParenR"/>
            </a:pPr>
            <a:endParaRPr lang="en-US" dirty="0"/>
          </a:p>
          <a:p>
            <a:pPr marL="457200" indent="-457200">
              <a:buAutoNum type="arabicParenR"/>
            </a:pPr>
            <a:r>
              <a:rPr lang="en-US" dirty="0" smtClean="0"/>
              <a:t>Using built-in classes of </a:t>
            </a:r>
            <a:r>
              <a:rPr lang="en-US" dirty="0" err="1" smtClean="0"/>
              <a:t>UIImageView</a:t>
            </a:r>
            <a:r>
              <a:rPr lang="en-US" dirty="0" smtClean="0"/>
              <a:t> and </a:t>
            </a:r>
            <a:r>
              <a:rPr lang="en-US" dirty="0" err="1" smtClean="0"/>
              <a:t>UILabel</a:t>
            </a:r>
            <a:endParaRPr lang="en-US" dirty="0"/>
          </a:p>
        </p:txBody>
      </p:sp>
    </p:spTree>
    <p:extLst>
      <p:ext uri="{BB962C8B-B14F-4D97-AF65-F5344CB8AC3E}">
        <p14:creationId xmlns:p14="http://schemas.microsoft.com/office/powerpoint/2010/main" val="3660505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991600" cy="685800"/>
          </a:xfrm>
        </p:spPr>
        <p:txBody>
          <a:bodyPr/>
          <a:lstStyle/>
          <a:p>
            <a:r>
              <a:rPr lang="en-US" sz="4400" dirty="0" smtClean="0"/>
              <a:t>Option 1: Drawing Image in Program coding</a:t>
            </a:r>
            <a:endParaRPr lang="en-US" sz="4400" dirty="0"/>
          </a:p>
        </p:txBody>
      </p:sp>
      <p:sp>
        <p:nvSpPr>
          <p:cNvPr id="3" name="Content Placeholder 2"/>
          <p:cNvSpPr>
            <a:spLocks noGrp="1"/>
          </p:cNvSpPr>
          <p:nvPr>
            <p:ph idx="1"/>
          </p:nvPr>
        </p:nvSpPr>
        <p:spPr>
          <a:xfrm>
            <a:off x="457200" y="1905000"/>
            <a:ext cx="8229600" cy="4525963"/>
          </a:xfrm>
        </p:spPr>
        <p:txBody>
          <a:bodyPr/>
          <a:lstStyle/>
          <a:p>
            <a:pPr marL="0" indent="0">
              <a:buNone/>
            </a:pPr>
            <a:r>
              <a:rPr lang="en-US" dirty="0"/>
              <a:t>You can draw </a:t>
            </a:r>
            <a:r>
              <a:rPr lang="en-US" dirty="0" err="1"/>
              <a:t>UIImages</a:t>
            </a:r>
            <a:r>
              <a:rPr lang="en-US" dirty="0"/>
              <a:t> in -</a:t>
            </a:r>
            <a:r>
              <a:rPr lang="en-US" dirty="0" err="1"/>
              <a:t>drawRect</a:t>
            </a:r>
            <a:r>
              <a:rPr lang="en-US" dirty="0"/>
              <a:t>:</a:t>
            </a:r>
          </a:p>
          <a:p>
            <a:pPr marL="400050" lvl="1" indent="0">
              <a:buNone/>
            </a:pPr>
            <a:r>
              <a:rPr lang="en-US" dirty="0"/>
              <a:t>- [</a:t>
            </a:r>
            <a:r>
              <a:rPr lang="en-US" dirty="0" err="1"/>
              <a:t>UIImage</a:t>
            </a:r>
            <a:r>
              <a:rPr lang="en-US" dirty="0"/>
              <a:t> </a:t>
            </a:r>
            <a:r>
              <a:rPr lang="en-US" dirty="0" err="1"/>
              <a:t>drawAtPoint</a:t>
            </a:r>
            <a:r>
              <a:rPr lang="en-US" dirty="0"/>
              <a:t>:(</a:t>
            </a:r>
            <a:r>
              <a:rPr lang="en-US" dirty="0" err="1"/>
              <a:t>CGPoint</a:t>
            </a:r>
            <a:r>
              <a:rPr lang="en-US" dirty="0"/>
              <a:t>)point]</a:t>
            </a:r>
          </a:p>
          <a:p>
            <a:pPr marL="400050" lvl="1" indent="0">
              <a:buNone/>
            </a:pPr>
            <a:r>
              <a:rPr lang="en-US" dirty="0"/>
              <a:t>- [</a:t>
            </a:r>
            <a:r>
              <a:rPr lang="en-US" dirty="0" err="1"/>
              <a:t>UIImage</a:t>
            </a:r>
            <a:r>
              <a:rPr lang="en-US" dirty="0"/>
              <a:t> </a:t>
            </a:r>
            <a:r>
              <a:rPr lang="en-US" dirty="0" err="1"/>
              <a:t>drawInRect</a:t>
            </a:r>
            <a:r>
              <a:rPr lang="en-US" dirty="0"/>
              <a:t>:(</a:t>
            </a:r>
            <a:r>
              <a:rPr lang="en-US" dirty="0" err="1"/>
              <a:t>CGRect</a:t>
            </a:r>
            <a:r>
              <a:rPr lang="en-US" dirty="0"/>
              <a:t>)</a:t>
            </a:r>
            <a:r>
              <a:rPr lang="en-US" dirty="0" err="1"/>
              <a:t>rect</a:t>
            </a:r>
            <a:r>
              <a:rPr lang="en-US" dirty="0"/>
              <a:t>]</a:t>
            </a:r>
          </a:p>
          <a:p>
            <a:pPr marL="400050" lvl="1" indent="0">
              <a:buNone/>
            </a:pPr>
            <a:r>
              <a:rPr lang="en-US" dirty="0"/>
              <a:t>- [</a:t>
            </a:r>
            <a:r>
              <a:rPr lang="en-US" dirty="0" err="1"/>
              <a:t>UIImage</a:t>
            </a:r>
            <a:r>
              <a:rPr lang="en-US" dirty="0"/>
              <a:t> </a:t>
            </a:r>
            <a:r>
              <a:rPr lang="en-US" dirty="0" err="1"/>
              <a:t>drawAsPatternInRect</a:t>
            </a:r>
            <a:r>
              <a:rPr lang="en-US" dirty="0"/>
              <a:t>:(</a:t>
            </a:r>
            <a:r>
              <a:rPr lang="en-US" dirty="0" err="1"/>
              <a:t>CGRect</a:t>
            </a:r>
            <a:r>
              <a:rPr lang="en-US" dirty="0"/>
              <a:t>)</a:t>
            </a:r>
            <a:r>
              <a:rPr lang="en-US" dirty="0" err="1"/>
              <a:t>rect</a:t>
            </a:r>
            <a:r>
              <a:rPr lang="en-US" dirty="0" smtClean="0"/>
              <a:t>]</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404060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dirty="0" smtClean="0"/>
              <a:t>Drawing Text</a:t>
            </a:r>
            <a:endParaRPr lang="en-US" dirty="0"/>
          </a:p>
        </p:txBody>
      </p:sp>
      <p:sp>
        <p:nvSpPr>
          <p:cNvPr id="3" name="Content Placeholder 2"/>
          <p:cNvSpPr>
            <a:spLocks noGrp="1"/>
          </p:cNvSpPr>
          <p:nvPr>
            <p:ph idx="1"/>
          </p:nvPr>
        </p:nvSpPr>
        <p:spPr/>
        <p:txBody>
          <a:bodyPr/>
          <a:lstStyle/>
          <a:p>
            <a:pPr marL="0" indent="0">
              <a:buNone/>
            </a:pPr>
            <a:r>
              <a:rPr lang="en-US" dirty="0" smtClean="0"/>
              <a:t>You </a:t>
            </a:r>
            <a:r>
              <a:rPr lang="en-US" dirty="0"/>
              <a:t>can draw </a:t>
            </a:r>
            <a:r>
              <a:rPr lang="en-US" dirty="0" err="1"/>
              <a:t>NSString</a:t>
            </a:r>
            <a:r>
              <a:rPr lang="en-US" dirty="0"/>
              <a:t> in -</a:t>
            </a:r>
            <a:r>
              <a:rPr lang="en-US" dirty="0" err="1"/>
              <a:t>drawRect</a:t>
            </a:r>
            <a:r>
              <a:rPr lang="en-US" dirty="0" smtClean="0"/>
              <a:t>:</a:t>
            </a:r>
          </a:p>
          <a:p>
            <a:pPr marL="0" indent="0">
              <a:buNone/>
            </a:pPr>
            <a:endParaRPr lang="en-US" dirty="0"/>
          </a:p>
          <a:p>
            <a:pPr marL="400050" lvl="1" indent="0">
              <a:buNone/>
            </a:pPr>
            <a:r>
              <a:rPr lang="en-US" dirty="0"/>
              <a:t>- [</a:t>
            </a:r>
            <a:r>
              <a:rPr lang="en-US" dirty="0" err="1"/>
              <a:t>NSString</a:t>
            </a:r>
            <a:r>
              <a:rPr lang="en-US" dirty="0"/>
              <a:t> </a:t>
            </a:r>
            <a:r>
              <a:rPr lang="en-US" dirty="0" err="1"/>
              <a:t>drawAtPoint</a:t>
            </a:r>
            <a:r>
              <a:rPr lang="en-US" dirty="0"/>
              <a:t>:(</a:t>
            </a:r>
            <a:r>
              <a:rPr lang="en-US" dirty="0" err="1"/>
              <a:t>CGPoint</a:t>
            </a:r>
            <a:r>
              <a:rPr lang="en-US" dirty="0"/>
              <a:t>)point </a:t>
            </a:r>
            <a:r>
              <a:rPr lang="en-US" dirty="0" err="1"/>
              <a:t>withFont</a:t>
            </a:r>
            <a:r>
              <a:rPr lang="en-US" dirty="0"/>
              <a:t>:(</a:t>
            </a:r>
            <a:r>
              <a:rPr lang="en-US" dirty="0" err="1"/>
              <a:t>UIFont</a:t>
            </a:r>
            <a:r>
              <a:rPr lang="en-US" dirty="0"/>
              <a:t> *)font]</a:t>
            </a:r>
          </a:p>
        </p:txBody>
      </p:sp>
    </p:spTree>
    <p:extLst>
      <p:ext uri="{BB962C8B-B14F-4D97-AF65-F5344CB8AC3E}">
        <p14:creationId xmlns:p14="http://schemas.microsoft.com/office/powerpoint/2010/main" val="2660551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using </a:t>
            </a:r>
            <a:r>
              <a:rPr lang="en-US" dirty="0" err="1" smtClean="0"/>
              <a:t>UIImageView</a:t>
            </a:r>
            <a:r>
              <a:rPr lang="en-US" dirty="0" smtClean="0"/>
              <a:t> </a:t>
            </a:r>
            <a:r>
              <a:rPr lang="en-US" dirty="0" err="1" smtClean="0"/>
              <a:t>andUILabel</a:t>
            </a:r>
            <a:endParaRPr lang="en-US" dirty="0"/>
          </a:p>
        </p:txBody>
      </p:sp>
      <p:sp>
        <p:nvSpPr>
          <p:cNvPr id="3" name="Content Placeholder 2"/>
          <p:cNvSpPr>
            <a:spLocks noGrp="1"/>
          </p:cNvSpPr>
          <p:nvPr>
            <p:ph idx="1"/>
          </p:nvPr>
        </p:nvSpPr>
        <p:spPr/>
        <p:txBody>
          <a:bodyPr/>
          <a:lstStyle/>
          <a:p>
            <a:r>
              <a:rPr lang="en-US" dirty="0" smtClean="0"/>
              <a:t>We have already seen a number of </a:t>
            </a:r>
            <a:r>
              <a:rPr lang="en-US" dirty="0" err="1" smtClean="0"/>
              <a:t>UILabel</a:t>
            </a:r>
            <a:r>
              <a:rPr lang="en-US" dirty="0" smtClean="0"/>
              <a:t> examples…</a:t>
            </a:r>
            <a:r>
              <a:rPr lang="en-US" dirty="0" err="1" smtClean="0"/>
              <a:t>esay</a:t>
            </a:r>
            <a:r>
              <a:rPr lang="en-US" dirty="0" smtClean="0"/>
              <a:t> to use –just create and add to your </a:t>
            </a:r>
            <a:r>
              <a:rPr lang="en-US" dirty="0" err="1" smtClean="0"/>
              <a:t>UIView</a:t>
            </a:r>
            <a:r>
              <a:rPr lang="en-US" dirty="0" smtClean="0"/>
              <a:t>…nothing more</a:t>
            </a:r>
          </a:p>
          <a:p>
            <a:endParaRPr lang="en-US" dirty="0"/>
          </a:p>
          <a:p>
            <a:pPr marL="0" indent="0">
              <a:buNone/>
            </a:pPr>
            <a:r>
              <a:rPr lang="en-US" dirty="0" err="1" smtClean="0"/>
              <a:t>UILabel</a:t>
            </a:r>
            <a:r>
              <a:rPr lang="en-US" dirty="0" smtClean="0"/>
              <a:t> </a:t>
            </a:r>
            <a:r>
              <a:rPr lang="en-US" dirty="0"/>
              <a:t>Properties include:</a:t>
            </a:r>
          </a:p>
          <a:p>
            <a:r>
              <a:rPr lang="en-US" dirty="0"/>
              <a:t>■ font</a:t>
            </a:r>
          </a:p>
          <a:p>
            <a:r>
              <a:rPr lang="en-US" dirty="0"/>
              <a:t>■ </a:t>
            </a:r>
            <a:r>
              <a:rPr lang="en-US" dirty="0" err="1"/>
              <a:t>textColor</a:t>
            </a:r>
            <a:endParaRPr lang="en-US" dirty="0"/>
          </a:p>
          <a:p>
            <a:r>
              <a:rPr lang="en-US" dirty="0"/>
              <a:t>■ shadow (offset &amp; color)</a:t>
            </a:r>
          </a:p>
          <a:p>
            <a:r>
              <a:rPr lang="en-US" dirty="0"/>
              <a:t>■ </a:t>
            </a:r>
            <a:r>
              <a:rPr lang="en-US" dirty="0" err="1"/>
              <a:t>textAlignment</a:t>
            </a:r>
            <a:endParaRPr lang="en-US" dirty="0"/>
          </a:p>
        </p:txBody>
      </p:sp>
    </p:spTree>
    <p:extLst>
      <p:ext uri="{BB962C8B-B14F-4D97-AF65-F5344CB8AC3E}">
        <p14:creationId xmlns:p14="http://schemas.microsoft.com/office/powerpoint/2010/main" val="4029173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Option 2: </a:t>
            </a:r>
            <a:r>
              <a:rPr lang="en-US" dirty="0" err="1" smtClean="0"/>
              <a:t>UIImageView</a:t>
            </a:r>
            <a:endParaRPr lang="en-US" dirty="0"/>
          </a:p>
        </p:txBody>
      </p:sp>
      <p:sp>
        <p:nvSpPr>
          <p:cNvPr id="3" name="Content Placeholder 2"/>
          <p:cNvSpPr>
            <a:spLocks noGrp="1"/>
          </p:cNvSpPr>
          <p:nvPr>
            <p:ph idx="1"/>
          </p:nvPr>
        </p:nvSpPr>
        <p:spPr/>
        <p:txBody>
          <a:bodyPr/>
          <a:lstStyle/>
          <a:p>
            <a:r>
              <a:rPr lang="en-US" dirty="0" smtClean="0"/>
              <a:t>Draws an instance of </a:t>
            </a:r>
            <a:r>
              <a:rPr lang="en-US" dirty="0" err="1" smtClean="0"/>
              <a:t>UIImage</a:t>
            </a:r>
            <a:endParaRPr lang="en-US" dirty="0" smtClean="0"/>
          </a:p>
          <a:p>
            <a:endParaRPr lang="en-US" dirty="0"/>
          </a:p>
          <a:p>
            <a:pPr marL="0" indent="0">
              <a:buNone/>
            </a:pPr>
            <a:r>
              <a:rPr lang="en-US" dirty="0" err="1" smtClean="0"/>
              <a:t>UIImageView</a:t>
            </a:r>
            <a:r>
              <a:rPr lang="en-US" dirty="0" smtClean="0"/>
              <a:t> </a:t>
            </a:r>
            <a:r>
              <a:rPr lang="en-US" dirty="0"/>
              <a:t>Properties include:</a:t>
            </a:r>
          </a:p>
          <a:p>
            <a:r>
              <a:rPr lang="en-US" dirty="0" smtClean="0"/>
              <a:t>■ </a:t>
            </a:r>
            <a:r>
              <a:rPr lang="en-US" dirty="0"/>
              <a:t>image</a:t>
            </a:r>
          </a:p>
          <a:p>
            <a:r>
              <a:rPr lang="en-US" dirty="0"/>
              <a:t>■ </a:t>
            </a:r>
            <a:r>
              <a:rPr lang="en-US" dirty="0" err="1"/>
              <a:t>animatedImages</a:t>
            </a:r>
            <a:endParaRPr lang="en-US" dirty="0"/>
          </a:p>
          <a:p>
            <a:r>
              <a:rPr lang="en-US" dirty="0"/>
              <a:t>■ </a:t>
            </a:r>
            <a:r>
              <a:rPr lang="en-US" dirty="0" err="1"/>
              <a:t>animatedDuration</a:t>
            </a:r>
            <a:endParaRPr lang="en-US" dirty="0"/>
          </a:p>
          <a:p>
            <a:r>
              <a:rPr lang="en-US" dirty="0"/>
              <a:t>■ </a:t>
            </a:r>
            <a:r>
              <a:rPr lang="en-US" dirty="0" err="1"/>
              <a:t>animatedRepeatCount</a:t>
            </a:r>
            <a:endParaRPr lang="en-US" dirty="0"/>
          </a:p>
          <a:p>
            <a:r>
              <a:rPr lang="en-US" dirty="0"/>
              <a:t>■</a:t>
            </a:r>
            <a:r>
              <a:rPr lang="en-US" dirty="0" smtClean="0"/>
              <a:t> </a:t>
            </a:r>
            <a:r>
              <a:rPr lang="en-US" dirty="0" err="1" smtClean="0"/>
              <a:t>contentMode</a:t>
            </a:r>
            <a:r>
              <a:rPr lang="en-US" dirty="0" smtClean="0"/>
              <a:t> </a:t>
            </a:r>
            <a:r>
              <a:rPr lang="en-US" dirty="0"/>
              <a:t>property to align and scale image </a:t>
            </a:r>
            <a:r>
              <a:rPr lang="en-US" dirty="0" err="1"/>
              <a:t>wrt</a:t>
            </a:r>
            <a:r>
              <a:rPr lang="en-US" dirty="0"/>
              <a:t> bounds</a:t>
            </a:r>
          </a:p>
        </p:txBody>
      </p:sp>
    </p:spTree>
    <p:extLst>
      <p:ext uri="{BB962C8B-B14F-4D97-AF65-F5344CB8AC3E}">
        <p14:creationId xmlns:p14="http://schemas.microsoft.com/office/powerpoint/2010/main" val="3904001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UIControl</a:t>
            </a:r>
            <a:r>
              <a:rPr lang="en-US" dirty="0" smtClean="0"/>
              <a:t>: </a:t>
            </a:r>
            <a:r>
              <a:rPr lang="en-US" dirty="0" err="1" smtClean="0"/>
              <a:t>UILabel</a:t>
            </a:r>
            <a:r>
              <a:rPr lang="en-US" dirty="0" smtClean="0"/>
              <a:t> versus </a:t>
            </a:r>
            <a:r>
              <a:rPr lang="en-US" dirty="0" err="1" smtClean="0"/>
              <a:t>UITextField</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UIControl</a:t>
            </a:r>
            <a:r>
              <a:rPr lang="en-US" dirty="0" smtClean="0"/>
              <a:t> is </a:t>
            </a:r>
            <a:r>
              <a:rPr lang="en-US" dirty="0" err="1" smtClean="0"/>
              <a:t>UIView</a:t>
            </a:r>
            <a:r>
              <a:rPr lang="en-US" dirty="0" smtClean="0"/>
              <a:t> </a:t>
            </a:r>
            <a:r>
              <a:rPr lang="en-US" b="1" u="sng" dirty="0"/>
              <a:t>with Target-Action event handling</a:t>
            </a:r>
          </a:p>
          <a:p>
            <a:pPr marL="0" indent="0">
              <a:buNone/>
            </a:pPr>
            <a:r>
              <a:rPr lang="en-US" dirty="0" smtClean="0"/>
              <a:t>Properties </a:t>
            </a:r>
            <a:r>
              <a:rPr lang="en-US" dirty="0"/>
              <a:t>include:</a:t>
            </a:r>
          </a:p>
          <a:p>
            <a:pPr lvl="1"/>
            <a:r>
              <a:rPr lang="en-US" dirty="0" smtClean="0"/>
              <a:t>enabled</a:t>
            </a:r>
            <a:endParaRPr lang="en-US" dirty="0"/>
          </a:p>
          <a:p>
            <a:pPr lvl="1"/>
            <a:r>
              <a:rPr lang="en-US" dirty="0" smtClean="0"/>
              <a:t>selected</a:t>
            </a:r>
            <a:endParaRPr lang="en-US" dirty="0"/>
          </a:p>
          <a:p>
            <a:pPr lvl="1"/>
            <a:r>
              <a:rPr lang="en-US" dirty="0" smtClean="0"/>
              <a:t>highlighted</a:t>
            </a:r>
            <a:endParaRPr lang="en-US" dirty="0"/>
          </a:p>
          <a:p>
            <a:pPr marL="0" indent="0">
              <a:buNone/>
            </a:pPr>
            <a:r>
              <a:rPr lang="en-US" dirty="0" smtClean="0"/>
              <a:t/>
            </a:r>
            <a:br>
              <a:rPr lang="en-US" dirty="0" smtClean="0"/>
            </a:br>
            <a:endParaRPr lang="en-US" dirty="0"/>
          </a:p>
          <a:p>
            <a:pPr marL="0" indent="0">
              <a:buNone/>
            </a:pPr>
            <a:r>
              <a:rPr lang="en-US" dirty="0" smtClean="0"/>
              <a:t>Subclasses:</a:t>
            </a:r>
          </a:p>
          <a:p>
            <a:pPr lvl="1"/>
            <a:r>
              <a:rPr lang="en-US" b="1" dirty="0" err="1"/>
              <a:t>UITextField</a:t>
            </a:r>
            <a:r>
              <a:rPr lang="en-US" dirty="0"/>
              <a:t>: font, text, placeholder, </a:t>
            </a:r>
            <a:r>
              <a:rPr lang="en-US" dirty="0" err="1"/>
              <a:t>textColor</a:t>
            </a:r>
            <a:r>
              <a:rPr lang="en-US" dirty="0"/>
              <a:t> </a:t>
            </a:r>
            <a:endParaRPr lang="en-US" dirty="0" smtClean="0"/>
          </a:p>
          <a:p>
            <a:pPr lvl="1"/>
            <a:r>
              <a:rPr lang="en-US" b="1" dirty="0" err="1" smtClean="0"/>
              <a:t>UIButton</a:t>
            </a:r>
            <a:r>
              <a:rPr lang="en-US" b="1" dirty="0"/>
              <a:t>:</a:t>
            </a:r>
            <a:r>
              <a:rPr lang="en-US" dirty="0"/>
              <a:t> font, title, </a:t>
            </a:r>
            <a:r>
              <a:rPr lang="en-US" dirty="0" err="1"/>
              <a:t>titleColor</a:t>
            </a:r>
            <a:r>
              <a:rPr lang="en-US" dirty="0"/>
              <a:t>, image, </a:t>
            </a:r>
            <a:r>
              <a:rPr lang="en-US" dirty="0" err="1"/>
              <a:t>backgroundImage</a:t>
            </a:r>
            <a:endParaRPr lang="en-US" dirty="0"/>
          </a:p>
          <a:p>
            <a:pPr marL="0" indent="0">
              <a:buNone/>
            </a:pPr>
            <a:endParaRPr lang="en-US" dirty="0"/>
          </a:p>
        </p:txBody>
      </p:sp>
      <p:sp>
        <p:nvSpPr>
          <p:cNvPr id="4" name="Oval 3"/>
          <p:cNvSpPr/>
          <p:nvPr/>
        </p:nvSpPr>
        <p:spPr>
          <a:xfrm>
            <a:off x="6858000" y="19050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UIView</a:t>
            </a:r>
            <a:endParaRPr lang="en-US" dirty="0"/>
          </a:p>
        </p:txBody>
      </p:sp>
      <p:sp>
        <p:nvSpPr>
          <p:cNvPr id="5" name="Oval 4"/>
          <p:cNvSpPr/>
          <p:nvPr/>
        </p:nvSpPr>
        <p:spPr>
          <a:xfrm>
            <a:off x="5562600" y="2786742"/>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UILabel</a:t>
            </a:r>
            <a:endParaRPr lang="en-US" sz="1200" dirty="0"/>
          </a:p>
        </p:txBody>
      </p:sp>
      <p:sp>
        <p:nvSpPr>
          <p:cNvPr id="6" name="Oval 5"/>
          <p:cNvSpPr/>
          <p:nvPr/>
        </p:nvSpPr>
        <p:spPr>
          <a:xfrm>
            <a:off x="7772400" y="2786742"/>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UIControl</a:t>
            </a:r>
            <a:endParaRPr lang="en-US" sz="1200" dirty="0"/>
          </a:p>
        </p:txBody>
      </p:sp>
      <p:sp>
        <p:nvSpPr>
          <p:cNvPr id="7" name="Oval 6"/>
          <p:cNvSpPr/>
          <p:nvPr/>
        </p:nvSpPr>
        <p:spPr>
          <a:xfrm>
            <a:off x="7658100" y="4038599"/>
            <a:ext cx="1600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UITextField</a:t>
            </a:r>
            <a:endParaRPr lang="en-US" sz="1200" dirty="0"/>
          </a:p>
        </p:txBody>
      </p:sp>
      <p:cxnSp>
        <p:nvCxnSpPr>
          <p:cNvPr id="9" name="Straight Arrow Connector 8"/>
          <p:cNvCxnSpPr>
            <a:stCxn id="4" idx="3"/>
          </p:cNvCxnSpPr>
          <p:nvPr/>
        </p:nvCxnSpPr>
        <p:spPr>
          <a:xfrm flipH="1">
            <a:off x="6564086" y="2490367"/>
            <a:ext cx="494780" cy="5657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a:endCxn id="6" idx="0"/>
          </p:cNvCxnSpPr>
          <p:nvPr/>
        </p:nvCxnSpPr>
        <p:spPr>
          <a:xfrm>
            <a:off x="7897586" y="2528206"/>
            <a:ext cx="560614" cy="2585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6" idx="4"/>
          </p:cNvCxnSpPr>
          <p:nvPr/>
        </p:nvCxnSpPr>
        <p:spPr>
          <a:xfrm>
            <a:off x="8458200" y="3472542"/>
            <a:ext cx="0" cy="5660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3657600" y="6001434"/>
            <a:ext cx="3657600" cy="646331"/>
          </a:xfrm>
          <a:prstGeom prst="rect">
            <a:avLst/>
          </a:prstGeom>
          <a:noFill/>
        </p:spPr>
        <p:txBody>
          <a:bodyPr wrap="square" rtlCol="0">
            <a:spAutoFit/>
          </a:bodyPr>
          <a:lstStyle/>
          <a:p>
            <a:r>
              <a:rPr lang="en-US" b="1" i="1" dirty="0" smtClean="0"/>
              <a:t>If your View is to have events will descend from </a:t>
            </a:r>
            <a:r>
              <a:rPr lang="en-US" b="1" i="1" dirty="0" err="1" smtClean="0"/>
              <a:t>UIControl</a:t>
            </a:r>
            <a:endParaRPr lang="en-US" b="1" i="1" dirty="0"/>
          </a:p>
        </p:txBody>
      </p:sp>
    </p:spTree>
    <p:extLst>
      <p:ext uri="{BB962C8B-B14F-4D97-AF65-F5344CB8AC3E}">
        <p14:creationId xmlns:p14="http://schemas.microsoft.com/office/powerpoint/2010/main" val="1150251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r>
              <a:rPr lang="en-US" dirty="0" smtClean="0">
                <a:sym typeface="Wingdings" pitchFamily="2" charset="2"/>
              </a:rPr>
              <a:t> the View lifecycle</a:t>
            </a:r>
            <a:endParaRPr lang="en-US" dirty="0"/>
          </a:p>
        </p:txBody>
      </p:sp>
    </p:spTree>
    <p:extLst>
      <p:ext uri="{BB962C8B-B14F-4D97-AF65-F5344CB8AC3E}">
        <p14:creationId xmlns:p14="http://schemas.microsoft.com/office/powerpoint/2010/main" val="769491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Lifecycle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09775"/>
            <a:ext cx="54673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812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View Lifecycle</a:t>
            </a:r>
            <a:endParaRPr lang="en-US" dirty="0"/>
          </a:p>
        </p:txBody>
      </p:sp>
      <p:sp>
        <p:nvSpPr>
          <p:cNvPr id="3" name="Content Placeholder 2"/>
          <p:cNvSpPr>
            <a:spLocks noGrp="1"/>
          </p:cNvSpPr>
          <p:nvPr>
            <p:ph idx="1"/>
          </p:nvPr>
        </p:nvSpPr>
        <p:spPr>
          <a:xfrm>
            <a:off x="457200" y="990600"/>
            <a:ext cx="6858000" cy="4038600"/>
          </a:xfrm>
        </p:spPr>
        <p:txBody>
          <a:bodyPr>
            <a:normAutofit/>
          </a:bodyPr>
          <a:lstStyle/>
          <a:p>
            <a:pPr marL="457200" indent="-457200">
              <a:buFont typeface="+mj-lt"/>
              <a:buAutoNum type="arabicPeriod"/>
            </a:pPr>
            <a:r>
              <a:rPr lang="en-US" dirty="0" smtClean="0"/>
              <a:t>The user touches the screen.</a:t>
            </a:r>
          </a:p>
          <a:p>
            <a:pPr marL="457200" indent="-457200">
              <a:buFont typeface="+mj-lt"/>
              <a:buAutoNum type="arabicPeriod"/>
            </a:pPr>
            <a:r>
              <a:rPr lang="en-US" dirty="0" smtClean="0"/>
              <a:t>The hardware reports the touch event to the </a:t>
            </a:r>
            <a:r>
              <a:rPr lang="en-US" dirty="0" err="1" smtClean="0"/>
              <a:t>UIKit</a:t>
            </a:r>
            <a:r>
              <a:rPr lang="en-US" dirty="0" smtClean="0"/>
              <a:t> framework.</a:t>
            </a:r>
          </a:p>
          <a:p>
            <a:pPr marL="457200" indent="-457200">
              <a:buFont typeface="+mj-lt"/>
              <a:buAutoNum type="arabicPeriod"/>
            </a:pPr>
            <a:r>
              <a:rPr lang="en-US" dirty="0"/>
              <a:t>The </a:t>
            </a:r>
            <a:r>
              <a:rPr lang="en-US" dirty="0" err="1"/>
              <a:t>UIKit</a:t>
            </a:r>
            <a:r>
              <a:rPr lang="en-US" dirty="0"/>
              <a:t> framework packages the touch into a </a:t>
            </a:r>
            <a:r>
              <a:rPr lang="en-US" dirty="0" err="1">
                <a:hlinkClick r:id="rId2"/>
              </a:rPr>
              <a:t>UIEvent</a:t>
            </a:r>
            <a:r>
              <a:rPr lang="en-US" dirty="0"/>
              <a:t> object and dispatches it to the appropriate </a:t>
            </a:r>
            <a:r>
              <a:rPr lang="en-US" dirty="0" smtClean="0"/>
              <a:t>view.</a:t>
            </a:r>
            <a:endParaRPr lang="en-US" dirty="0"/>
          </a:p>
          <a:p>
            <a:pPr marL="457200" indent="-457200">
              <a:buFont typeface="+mj-lt"/>
              <a:buAutoNum type="arabicPeriod"/>
            </a:pPr>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041321"/>
            <a:ext cx="54673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938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View Lifecycle</a:t>
            </a:r>
            <a:endParaRPr lang="en-US" dirty="0"/>
          </a:p>
        </p:txBody>
      </p:sp>
      <p:sp>
        <p:nvSpPr>
          <p:cNvPr id="3" name="Content Placeholder 2"/>
          <p:cNvSpPr>
            <a:spLocks noGrp="1"/>
          </p:cNvSpPr>
          <p:nvPr>
            <p:ph idx="1"/>
          </p:nvPr>
        </p:nvSpPr>
        <p:spPr>
          <a:xfrm>
            <a:off x="381000" y="914400"/>
            <a:ext cx="8153400" cy="4038600"/>
          </a:xfrm>
        </p:spPr>
        <p:txBody>
          <a:bodyPr>
            <a:normAutofit/>
          </a:bodyPr>
          <a:lstStyle/>
          <a:p>
            <a:pPr marL="457200" indent="-457200">
              <a:buFont typeface="+mj-lt"/>
              <a:buAutoNum type="arabicPeriod" startAt="5"/>
            </a:pPr>
            <a:r>
              <a:rPr lang="en-US" dirty="0"/>
              <a:t>The event-handling code of your view responds to the event. For example, your code might:</a:t>
            </a:r>
          </a:p>
          <a:p>
            <a:pPr marL="800100" lvl="1" indent="-342900">
              <a:buFont typeface="+mj-lt"/>
              <a:buAutoNum type="arabicPeriod"/>
            </a:pPr>
            <a:r>
              <a:rPr lang="en-US" dirty="0"/>
              <a:t>Change the properties (frame, bounds, alpha, and so on) of the view or its </a:t>
            </a:r>
            <a:r>
              <a:rPr lang="en-US" dirty="0" err="1"/>
              <a:t>subviews</a:t>
            </a:r>
            <a:r>
              <a:rPr lang="en-US" dirty="0"/>
              <a:t>.</a:t>
            </a:r>
          </a:p>
          <a:p>
            <a:pPr marL="800100" lvl="1" indent="-342900">
              <a:buFont typeface="+mj-lt"/>
              <a:buAutoNum type="arabicPeriod"/>
            </a:pPr>
            <a:r>
              <a:rPr lang="en-US" dirty="0"/>
              <a:t>Call the </a:t>
            </a:r>
            <a:r>
              <a:rPr lang="en-US" dirty="0" err="1">
                <a:hlinkClick r:id="rId2"/>
              </a:rPr>
              <a:t>setNeedsLayout</a:t>
            </a:r>
            <a:r>
              <a:rPr lang="en-US" dirty="0"/>
              <a:t> method to mark the view (or its </a:t>
            </a:r>
            <a:r>
              <a:rPr lang="en-US" dirty="0" err="1"/>
              <a:t>subviews</a:t>
            </a:r>
            <a:r>
              <a:rPr lang="en-US" dirty="0"/>
              <a:t>) as needing a layout update. </a:t>
            </a:r>
          </a:p>
          <a:p>
            <a:pPr marL="800100" lvl="1" indent="-342900">
              <a:buFont typeface="+mj-lt"/>
              <a:buAutoNum type="arabicPeriod"/>
            </a:pPr>
            <a:r>
              <a:rPr lang="en-US" dirty="0"/>
              <a:t>Call the </a:t>
            </a:r>
            <a:r>
              <a:rPr lang="en-US" dirty="0" err="1">
                <a:hlinkClick r:id="rId3"/>
              </a:rPr>
              <a:t>setNeedsDisplay</a:t>
            </a:r>
            <a:r>
              <a:rPr lang="en-US" dirty="0"/>
              <a:t> or </a:t>
            </a:r>
            <a:r>
              <a:rPr lang="en-US" dirty="0" err="1">
                <a:hlinkClick r:id="rId4"/>
              </a:rPr>
              <a:t>setNeedsDisplayInRect</a:t>
            </a:r>
            <a:r>
              <a:rPr lang="en-US" dirty="0">
                <a:hlinkClick r:id="rId4"/>
              </a:rPr>
              <a:t>:</a:t>
            </a:r>
            <a:r>
              <a:rPr lang="en-US" dirty="0"/>
              <a:t> method to mark the view (or its </a:t>
            </a:r>
            <a:r>
              <a:rPr lang="en-US" dirty="0" err="1"/>
              <a:t>subviews</a:t>
            </a:r>
            <a:r>
              <a:rPr lang="en-US" dirty="0"/>
              <a:t>) as needing to be redrawn.</a:t>
            </a:r>
          </a:p>
          <a:p>
            <a:pPr marL="800100" lvl="1" indent="-342900">
              <a:buFont typeface="+mj-lt"/>
              <a:buAutoNum type="arabicPeriod"/>
            </a:pPr>
            <a:r>
              <a:rPr lang="en-US" dirty="0"/>
              <a:t>Notify a controller about changes to some piece of data </a:t>
            </a:r>
            <a:r>
              <a:rPr lang="en-US" i="1" dirty="0" smtClean="0">
                <a:hlinkClick r:id="rId5"/>
              </a:rPr>
              <a:t>for </a:t>
            </a:r>
            <a:r>
              <a:rPr lang="en-US" i="1" dirty="0" err="1" smtClean="0">
                <a:hlinkClick r:id="rId5"/>
              </a:rPr>
              <a:t>iOS</a:t>
            </a:r>
            <a:r>
              <a:rPr lang="en-US" dirty="0" smtClean="0"/>
              <a:t>.) </a:t>
            </a: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019550"/>
            <a:ext cx="54673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06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and Adding Views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Use Interface Builder and do it with GUI</a:t>
            </a:r>
          </a:p>
          <a:p>
            <a:endParaRPr lang="en-US" dirty="0"/>
          </a:p>
          <a:p>
            <a:pPr marL="0" indent="0">
              <a:buNone/>
            </a:pPr>
            <a:endParaRPr lang="en-US" dirty="0"/>
          </a:p>
          <a:p>
            <a:pPr marL="0" indent="0">
              <a:buNone/>
            </a:pPr>
            <a:r>
              <a:rPr lang="en-US" dirty="0" smtClean="0"/>
              <a:t>OR </a:t>
            </a:r>
          </a:p>
          <a:p>
            <a:pPr marL="0" indent="0">
              <a:buNone/>
            </a:pPr>
            <a:r>
              <a:rPr lang="en-US" dirty="0" smtClean="0"/>
              <a:t>Do it in Programming code</a:t>
            </a:r>
            <a:br>
              <a:rPr lang="en-US" dirty="0" smtClean="0"/>
            </a:br>
            <a:endParaRPr lang="en-US" dirty="0" smtClean="0"/>
          </a:p>
          <a:p>
            <a:pPr marL="0" indent="0">
              <a:buNone/>
            </a:pPr>
            <a:r>
              <a:rPr lang="en-US" dirty="0"/>
              <a:t>Add/remove views in IB or using </a:t>
            </a:r>
            <a:r>
              <a:rPr lang="en-US" dirty="0" err="1"/>
              <a:t>UIView</a:t>
            </a:r>
            <a:r>
              <a:rPr lang="en-US" dirty="0"/>
              <a:t> methods</a:t>
            </a:r>
          </a:p>
          <a:p>
            <a:r>
              <a:rPr lang="en-US" dirty="0" smtClean="0"/>
              <a:t>- </a:t>
            </a:r>
            <a:r>
              <a:rPr lang="en-US" dirty="0"/>
              <a:t>(void)</a:t>
            </a:r>
            <a:r>
              <a:rPr lang="en-US" dirty="0" err="1"/>
              <a:t>addSubview</a:t>
            </a:r>
            <a:r>
              <a:rPr lang="en-US" dirty="0"/>
              <a:t>:(</a:t>
            </a:r>
            <a:r>
              <a:rPr lang="en-US" dirty="0" err="1"/>
              <a:t>UIView</a:t>
            </a:r>
            <a:r>
              <a:rPr lang="en-US" dirty="0"/>
              <a:t> *)view;</a:t>
            </a:r>
          </a:p>
          <a:p>
            <a:r>
              <a:rPr lang="en-US" dirty="0"/>
              <a:t>- (void)</a:t>
            </a:r>
            <a:r>
              <a:rPr lang="en-US" dirty="0" err="1"/>
              <a:t>removeFromSuperview</a:t>
            </a:r>
            <a:r>
              <a:rPr lang="en-US" dirty="0" smtClean="0"/>
              <a:t>;</a:t>
            </a:r>
            <a:br>
              <a:rPr lang="en-US" dirty="0" smtClean="0"/>
            </a:br>
            <a:r>
              <a:rPr lang="en-US" dirty="0" smtClean="0"/>
              <a:t/>
            </a:r>
            <a:br>
              <a:rPr lang="en-US" dirty="0" smtClean="0"/>
            </a:br>
            <a:r>
              <a:rPr lang="en-US" dirty="0" smtClean="0"/>
              <a:t/>
            </a:r>
            <a:br>
              <a:rPr lang="en-US" dirty="0" smtClean="0"/>
            </a:br>
            <a:endParaRPr lang="en-US" dirty="0"/>
          </a:p>
          <a:p>
            <a:pPr marL="0" indent="0">
              <a:buNone/>
            </a:pPr>
            <a:r>
              <a:rPr lang="en-US" dirty="0" smtClean="0"/>
              <a:t>Manipulate </a:t>
            </a:r>
            <a:r>
              <a:rPr lang="en-US" dirty="0"/>
              <a:t>the view hierarchy manually:</a:t>
            </a:r>
          </a:p>
          <a:p>
            <a:r>
              <a:rPr lang="en-US" dirty="0"/>
              <a:t>- (void)</a:t>
            </a:r>
            <a:r>
              <a:rPr lang="en-US" dirty="0" err="1"/>
              <a:t>insertSubview</a:t>
            </a:r>
            <a:r>
              <a:rPr lang="en-US" dirty="0"/>
              <a:t>:(</a:t>
            </a:r>
            <a:r>
              <a:rPr lang="en-US" dirty="0" err="1"/>
              <a:t>UIView</a:t>
            </a:r>
            <a:r>
              <a:rPr lang="en-US" dirty="0"/>
              <a:t> *)view </a:t>
            </a:r>
            <a:r>
              <a:rPr lang="en-US" dirty="0" err="1"/>
              <a:t>atIndex</a:t>
            </a:r>
            <a:r>
              <a:rPr lang="en-US" dirty="0"/>
              <a:t>:(</a:t>
            </a:r>
            <a:r>
              <a:rPr lang="en-US" dirty="0" err="1"/>
              <a:t>int</a:t>
            </a:r>
            <a:r>
              <a:rPr lang="en-US" dirty="0"/>
              <a:t>)index;</a:t>
            </a:r>
          </a:p>
          <a:p>
            <a:r>
              <a:rPr lang="en-US" dirty="0"/>
              <a:t>- (void)</a:t>
            </a:r>
            <a:r>
              <a:rPr lang="en-US" dirty="0" err="1"/>
              <a:t>insertSubview</a:t>
            </a:r>
            <a:r>
              <a:rPr lang="en-US" dirty="0"/>
              <a:t>:(</a:t>
            </a:r>
            <a:r>
              <a:rPr lang="en-US" dirty="0" err="1"/>
              <a:t>UIView</a:t>
            </a:r>
            <a:r>
              <a:rPr lang="en-US" dirty="0"/>
              <a:t> *)view </a:t>
            </a:r>
            <a:r>
              <a:rPr lang="en-US" dirty="0" err="1"/>
              <a:t>belowSubview</a:t>
            </a:r>
            <a:r>
              <a:rPr lang="en-US" dirty="0"/>
              <a:t>:(</a:t>
            </a:r>
            <a:r>
              <a:rPr lang="en-US" dirty="0" err="1"/>
              <a:t>UIView</a:t>
            </a:r>
            <a:r>
              <a:rPr lang="en-US" dirty="0"/>
              <a:t> *)view;</a:t>
            </a:r>
          </a:p>
          <a:p>
            <a:r>
              <a:rPr lang="en-US" dirty="0"/>
              <a:t>- (void)</a:t>
            </a:r>
            <a:r>
              <a:rPr lang="en-US" dirty="0" err="1"/>
              <a:t>insertSubview</a:t>
            </a:r>
            <a:r>
              <a:rPr lang="en-US" dirty="0"/>
              <a:t>:(</a:t>
            </a:r>
            <a:r>
              <a:rPr lang="en-US" dirty="0" err="1"/>
              <a:t>UIView</a:t>
            </a:r>
            <a:r>
              <a:rPr lang="en-US" dirty="0"/>
              <a:t> *)view </a:t>
            </a:r>
            <a:r>
              <a:rPr lang="en-US" dirty="0" err="1"/>
              <a:t>aboveSubview</a:t>
            </a:r>
            <a:r>
              <a:rPr lang="en-US" dirty="0"/>
              <a:t>:(</a:t>
            </a:r>
            <a:r>
              <a:rPr lang="en-US" dirty="0" err="1"/>
              <a:t>UIView</a:t>
            </a:r>
            <a:r>
              <a:rPr lang="en-US" dirty="0"/>
              <a:t> *)view;</a:t>
            </a:r>
          </a:p>
          <a:p>
            <a:r>
              <a:rPr lang="en-US" dirty="0"/>
              <a:t>- (void)</a:t>
            </a:r>
            <a:r>
              <a:rPr lang="en-US" dirty="0" err="1"/>
              <a:t>exchangeSubviewAtIndex</a:t>
            </a:r>
            <a:r>
              <a:rPr lang="en-US" dirty="0"/>
              <a:t>:(</a:t>
            </a:r>
            <a:r>
              <a:rPr lang="en-US" dirty="0" err="1"/>
              <a:t>int</a:t>
            </a:r>
            <a:r>
              <a:rPr lang="en-US" dirty="0"/>
              <a:t>)index</a:t>
            </a:r>
          </a:p>
          <a:p>
            <a:pPr marL="0" indent="0">
              <a:buNone/>
            </a:pPr>
            <a:r>
              <a:rPr lang="en-US" dirty="0" smtClean="0"/>
              <a:t>                   </a:t>
            </a:r>
            <a:r>
              <a:rPr lang="en-US" dirty="0" err="1" smtClean="0"/>
              <a:t>withSubviewAtIndex</a:t>
            </a:r>
            <a:r>
              <a:rPr lang="en-US" dirty="0"/>
              <a:t>:(</a:t>
            </a:r>
            <a:r>
              <a:rPr lang="en-US" dirty="0" err="1"/>
              <a:t>int</a:t>
            </a:r>
            <a:r>
              <a:rPr lang="en-US" dirty="0"/>
              <a:t>)</a:t>
            </a:r>
            <a:r>
              <a:rPr lang="en-US" dirty="0" err="1"/>
              <a:t>otherIndex</a:t>
            </a:r>
            <a:r>
              <a:rPr lang="en-US" dirty="0"/>
              <a:t>;</a:t>
            </a:r>
          </a:p>
        </p:txBody>
      </p:sp>
    </p:spTree>
    <p:extLst>
      <p:ext uri="{BB962C8B-B14F-4D97-AF65-F5344CB8AC3E}">
        <p14:creationId xmlns:p14="http://schemas.microsoft.com/office/powerpoint/2010/main" val="3893712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View Lifecycle</a:t>
            </a:r>
            <a:endParaRPr lang="en-US" dirty="0"/>
          </a:p>
        </p:txBody>
      </p:sp>
      <p:sp>
        <p:nvSpPr>
          <p:cNvPr id="3" name="Content Placeholder 2"/>
          <p:cNvSpPr>
            <a:spLocks noGrp="1"/>
          </p:cNvSpPr>
          <p:nvPr>
            <p:ph idx="1"/>
          </p:nvPr>
        </p:nvSpPr>
        <p:spPr>
          <a:xfrm>
            <a:off x="381000" y="914400"/>
            <a:ext cx="8153400" cy="3352800"/>
          </a:xfrm>
        </p:spPr>
        <p:txBody>
          <a:bodyPr>
            <a:normAutofit lnSpcReduction="10000"/>
          </a:bodyPr>
          <a:lstStyle/>
          <a:p>
            <a:pPr marL="457200" indent="-457200">
              <a:buFont typeface="+mj-lt"/>
              <a:buAutoNum type="arabicPeriod" startAt="6"/>
            </a:pPr>
            <a:r>
              <a:rPr lang="en-US" dirty="0" smtClean="0"/>
              <a:t>If </a:t>
            </a:r>
            <a:r>
              <a:rPr lang="en-US" dirty="0"/>
              <a:t>the geometry of a view changed for any reason, </a:t>
            </a:r>
            <a:r>
              <a:rPr lang="en-US" dirty="0" err="1"/>
              <a:t>UIKit</a:t>
            </a:r>
            <a:r>
              <a:rPr lang="en-US" dirty="0"/>
              <a:t> updates its </a:t>
            </a:r>
            <a:r>
              <a:rPr lang="en-US" dirty="0" err="1" smtClean="0"/>
              <a:t>subviews</a:t>
            </a:r>
            <a:r>
              <a:rPr lang="en-US" dirty="0" smtClean="0"/>
              <a:t/>
            </a:r>
            <a:br>
              <a:rPr lang="en-US" dirty="0" smtClean="0"/>
            </a:br>
            <a:endParaRPr lang="en-US" dirty="0"/>
          </a:p>
          <a:p>
            <a:pPr marL="457200" indent="-457200">
              <a:buFont typeface="+mj-lt"/>
              <a:buAutoNum type="arabicPeriod" startAt="6"/>
            </a:pPr>
            <a:r>
              <a:rPr lang="en-US" dirty="0" smtClean="0"/>
              <a:t>If </a:t>
            </a:r>
            <a:r>
              <a:rPr lang="en-US" dirty="0"/>
              <a:t>any part of any view was marked as needing to be redrawn, </a:t>
            </a:r>
            <a:r>
              <a:rPr lang="en-US" dirty="0" err="1"/>
              <a:t>UIKit</a:t>
            </a:r>
            <a:r>
              <a:rPr lang="en-US" dirty="0"/>
              <a:t> asks the view to redraw </a:t>
            </a:r>
            <a:r>
              <a:rPr lang="en-US" dirty="0" smtClean="0"/>
              <a:t>itself.</a:t>
            </a:r>
            <a:br>
              <a:rPr lang="en-US" dirty="0" smtClean="0"/>
            </a:br>
            <a:endParaRPr lang="en-US" dirty="0" smtClean="0"/>
          </a:p>
          <a:p>
            <a:pPr marL="457200" indent="-457200">
              <a:buFont typeface="+mj-lt"/>
              <a:buAutoNum type="arabicPeriod" startAt="6"/>
            </a:pPr>
            <a:r>
              <a:rPr lang="en-US" dirty="0" smtClean="0"/>
              <a:t>For custom views that explicitly define a </a:t>
            </a:r>
            <a:r>
              <a:rPr lang="en-US" dirty="0" err="1" smtClean="0">
                <a:hlinkClick r:id="rId2"/>
              </a:rPr>
              <a:t>drawRect</a:t>
            </a:r>
            <a:r>
              <a:rPr lang="en-US" dirty="0" smtClean="0">
                <a:hlinkClick r:id="rId2"/>
              </a:rPr>
              <a:t>:</a:t>
            </a:r>
            <a:r>
              <a:rPr lang="en-US" dirty="0" smtClean="0"/>
              <a:t> method, </a:t>
            </a:r>
          </a:p>
          <a:p>
            <a:pPr marL="857250" lvl="1" indent="-457200"/>
            <a:r>
              <a:rPr lang="en-US" dirty="0" err="1" smtClean="0"/>
              <a:t>UIKit</a:t>
            </a:r>
            <a:r>
              <a:rPr lang="en-US" dirty="0" smtClean="0"/>
              <a:t> calls that method.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019550"/>
            <a:ext cx="54673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239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View Lifecycle</a:t>
            </a:r>
            <a:endParaRPr lang="en-US" dirty="0"/>
          </a:p>
        </p:txBody>
      </p:sp>
      <p:sp>
        <p:nvSpPr>
          <p:cNvPr id="3" name="Content Placeholder 2"/>
          <p:cNvSpPr>
            <a:spLocks noGrp="1"/>
          </p:cNvSpPr>
          <p:nvPr>
            <p:ph idx="1"/>
          </p:nvPr>
        </p:nvSpPr>
        <p:spPr>
          <a:xfrm>
            <a:off x="381000" y="914400"/>
            <a:ext cx="8153400" cy="4038600"/>
          </a:xfrm>
        </p:spPr>
        <p:txBody>
          <a:bodyPr>
            <a:normAutofit/>
          </a:bodyPr>
          <a:lstStyle/>
          <a:p>
            <a:pPr marL="457200" indent="-457200">
              <a:buFont typeface="+mj-lt"/>
              <a:buAutoNum type="arabicPeriod" startAt="9"/>
            </a:pPr>
            <a:r>
              <a:rPr lang="en-US" dirty="0" smtClean="0"/>
              <a:t>Standard system views typically do not implement a </a:t>
            </a:r>
            <a:r>
              <a:rPr lang="en-US" dirty="0" err="1" smtClean="0"/>
              <a:t>drawRect</a:t>
            </a:r>
            <a:r>
              <a:rPr lang="en-US" dirty="0" smtClean="0"/>
              <a:t>: method but instead manage their drawing at this time. </a:t>
            </a:r>
          </a:p>
          <a:p>
            <a:pPr marL="457200" indent="-457200">
              <a:buFont typeface="+mj-lt"/>
              <a:buAutoNum type="arabicPeriod" startAt="9"/>
            </a:pPr>
            <a:r>
              <a:rPr lang="en-US" dirty="0" smtClean="0"/>
              <a:t>Any updated views are composited with the rest of the application’s visible content and sent to the graphics hardware for display.</a:t>
            </a:r>
          </a:p>
          <a:p>
            <a:pPr marL="457200" indent="-457200">
              <a:buFont typeface="+mj-lt"/>
              <a:buAutoNum type="arabicPeriod" startAt="9"/>
            </a:pPr>
            <a:r>
              <a:rPr lang="en-US" dirty="0" smtClean="0"/>
              <a:t>The graphics hardware transfers the rendered content to the screen.</a:t>
            </a:r>
          </a:p>
          <a:p>
            <a:pPr marL="457200" indent="-457200">
              <a:buFont typeface="+mj-lt"/>
              <a:buAutoNum type="arabicPeriod" startAt="6"/>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171" y="4019550"/>
            <a:ext cx="54673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51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View Lifecycle</a:t>
            </a:r>
            <a:endParaRPr lang="en-US" dirty="0"/>
          </a:p>
        </p:txBody>
      </p:sp>
      <p:sp>
        <p:nvSpPr>
          <p:cNvPr id="3" name="Content Placeholder 2"/>
          <p:cNvSpPr>
            <a:spLocks noGrp="1"/>
          </p:cNvSpPr>
          <p:nvPr>
            <p:ph idx="1"/>
          </p:nvPr>
        </p:nvSpPr>
        <p:spPr>
          <a:xfrm>
            <a:off x="381000" y="914400"/>
            <a:ext cx="8153400" cy="4038600"/>
          </a:xfrm>
        </p:spPr>
        <p:txBody>
          <a:bodyPr>
            <a:normAutofit/>
          </a:bodyPr>
          <a:lstStyle/>
          <a:p>
            <a:pPr marL="457200" indent="-457200">
              <a:buFont typeface="+mj-lt"/>
              <a:buAutoNum type="arabicPeriod" startAt="6"/>
            </a:pPr>
            <a:r>
              <a:rPr lang="en-US" dirty="0" smtClean="0"/>
              <a:t>If </a:t>
            </a:r>
            <a:r>
              <a:rPr lang="en-US" dirty="0"/>
              <a:t>the geometry of a view changed for any reason, </a:t>
            </a:r>
            <a:r>
              <a:rPr lang="en-US" dirty="0" err="1"/>
              <a:t>UIKit</a:t>
            </a:r>
            <a:r>
              <a:rPr lang="en-US" dirty="0"/>
              <a:t> updates its </a:t>
            </a:r>
            <a:r>
              <a:rPr lang="en-US" dirty="0" err="1" smtClean="0"/>
              <a:t>subviews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657600"/>
            <a:ext cx="54673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498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View Lifecycle</a:t>
            </a:r>
            <a:endParaRPr lang="en-US" dirty="0"/>
          </a:p>
        </p:txBody>
      </p:sp>
      <p:sp>
        <p:nvSpPr>
          <p:cNvPr id="3" name="Content Placeholder 2"/>
          <p:cNvSpPr>
            <a:spLocks noGrp="1"/>
          </p:cNvSpPr>
          <p:nvPr>
            <p:ph idx="1"/>
          </p:nvPr>
        </p:nvSpPr>
        <p:spPr/>
        <p:txBody>
          <a:bodyPr>
            <a:normAutofit fontScale="47500" lnSpcReduction="20000"/>
          </a:bodyPr>
          <a:lstStyle/>
          <a:p>
            <a:pPr marL="457200" indent="-457200">
              <a:buFont typeface="+mj-lt"/>
              <a:buAutoNum type="arabicPeriod"/>
            </a:pPr>
            <a:r>
              <a:rPr lang="en-US" dirty="0" smtClean="0"/>
              <a:t>The following steps break the event sequence in </a:t>
            </a:r>
            <a:r>
              <a:rPr lang="en-US" dirty="0" smtClean="0">
                <a:hlinkClick r:id="rId2"/>
              </a:rPr>
              <a:t>Figure 1-7</a:t>
            </a:r>
            <a:r>
              <a:rPr lang="en-US" dirty="0" smtClean="0"/>
              <a:t> down even further and explain what happens at each stage and how you might want your application to react in response. </a:t>
            </a:r>
          </a:p>
          <a:p>
            <a:pPr marL="457200" indent="-457200">
              <a:buFont typeface="+mj-lt"/>
              <a:buAutoNum type="arabicPeriod"/>
            </a:pPr>
            <a:r>
              <a:rPr lang="en-US" dirty="0" smtClean="0"/>
              <a:t>The user touches the screen.</a:t>
            </a:r>
          </a:p>
          <a:p>
            <a:pPr marL="457200" indent="-457200">
              <a:buFont typeface="+mj-lt"/>
              <a:buAutoNum type="arabicPeriod"/>
            </a:pPr>
            <a:r>
              <a:rPr lang="en-US" dirty="0" smtClean="0"/>
              <a:t>The hardware reports the touch event to the </a:t>
            </a:r>
            <a:r>
              <a:rPr lang="en-US" dirty="0" err="1" smtClean="0"/>
              <a:t>UIKit</a:t>
            </a:r>
            <a:r>
              <a:rPr lang="en-US" dirty="0" smtClean="0"/>
              <a:t> framework.</a:t>
            </a:r>
          </a:p>
          <a:p>
            <a:pPr marL="457200" indent="-457200">
              <a:buFont typeface="+mj-lt"/>
              <a:buAutoNum type="arabicPeriod"/>
            </a:pPr>
            <a:r>
              <a:rPr lang="en-US" dirty="0" smtClean="0"/>
              <a:t>The </a:t>
            </a:r>
            <a:r>
              <a:rPr lang="en-US" dirty="0" err="1" smtClean="0"/>
              <a:t>UIKit</a:t>
            </a:r>
            <a:r>
              <a:rPr lang="en-US" dirty="0" smtClean="0"/>
              <a:t> framework packages the touch into a </a:t>
            </a:r>
            <a:r>
              <a:rPr lang="en-US" dirty="0" err="1" smtClean="0">
                <a:hlinkClick r:id="rId3"/>
              </a:rPr>
              <a:t>UIEvent</a:t>
            </a:r>
            <a:r>
              <a:rPr lang="en-US" dirty="0" smtClean="0"/>
              <a:t> object and dispatches it to the appropriate view. (For a detailed explanation of how </a:t>
            </a:r>
            <a:r>
              <a:rPr lang="en-US" dirty="0" err="1" smtClean="0"/>
              <a:t>UIKit</a:t>
            </a:r>
            <a:r>
              <a:rPr lang="en-US" dirty="0" smtClean="0"/>
              <a:t> delivers events to your views, see </a:t>
            </a:r>
            <a:r>
              <a:rPr lang="en-US" i="1" dirty="0" smtClean="0">
                <a:hlinkClick r:id="rId4"/>
              </a:rPr>
              <a:t>Event Handling Guide for </a:t>
            </a:r>
            <a:r>
              <a:rPr lang="en-US" i="1" dirty="0" err="1" smtClean="0">
                <a:hlinkClick r:id="rId4"/>
              </a:rPr>
              <a:t>iOS</a:t>
            </a:r>
            <a:r>
              <a:rPr lang="en-US" dirty="0" smtClean="0"/>
              <a:t>.) </a:t>
            </a:r>
          </a:p>
          <a:p>
            <a:pPr marL="457200" indent="-457200">
              <a:buFont typeface="+mj-lt"/>
              <a:buAutoNum type="arabicPeriod"/>
            </a:pPr>
            <a:r>
              <a:rPr lang="en-US" dirty="0" smtClean="0"/>
              <a:t>The event-handling code of your view responds to the event. For example, your code might:</a:t>
            </a:r>
          </a:p>
          <a:p>
            <a:pPr marL="800100" lvl="1" indent="-342900">
              <a:buFont typeface="+mj-lt"/>
              <a:buAutoNum type="arabicPeriod"/>
            </a:pPr>
            <a:r>
              <a:rPr lang="en-US" dirty="0" smtClean="0"/>
              <a:t>Change the properties (frame, bounds, alpha, and so on) of the view or its </a:t>
            </a:r>
            <a:r>
              <a:rPr lang="en-US" dirty="0" err="1" smtClean="0"/>
              <a:t>subviews</a:t>
            </a:r>
            <a:r>
              <a:rPr lang="en-US" dirty="0" smtClean="0"/>
              <a:t>.</a:t>
            </a:r>
          </a:p>
          <a:p>
            <a:pPr marL="800100" lvl="1" indent="-342900">
              <a:buFont typeface="+mj-lt"/>
              <a:buAutoNum type="arabicPeriod"/>
            </a:pPr>
            <a:r>
              <a:rPr lang="en-US" dirty="0" smtClean="0"/>
              <a:t>Call the </a:t>
            </a:r>
            <a:r>
              <a:rPr lang="en-US" dirty="0" err="1" smtClean="0">
                <a:hlinkClick r:id="rId5"/>
              </a:rPr>
              <a:t>setNeedsLayout</a:t>
            </a:r>
            <a:r>
              <a:rPr lang="en-US" dirty="0" smtClean="0"/>
              <a:t> method to mark the view (or its </a:t>
            </a:r>
            <a:r>
              <a:rPr lang="en-US" dirty="0" err="1" smtClean="0"/>
              <a:t>subviews</a:t>
            </a:r>
            <a:r>
              <a:rPr lang="en-US" dirty="0" smtClean="0"/>
              <a:t>) as needing a layout update. </a:t>
            </a:r>
          </a:p>
          <a:p>
            <a:pPr marL="800100" lvl="1" indent="-342900">
              <a:buFont typeface="+mj-lt"/>
              <a:buAutoNum type="arabicPeriod"/>
            </a:pPr>
            <a:r>
              <a:rPr lang="en-US" dirty="0" smtClean="0"/>
              <a:t>Call the </a:t>
            </a:r>
            <a:r>
              <a:rPr lang="en-US" dirty="0" err="1" smtClean="0">
                <a:hlinkClick r:id="rId6"/>
              </a:rPr>
              <a:t>setNeedsDisplay</a:t>
            </a:r>
            <a:r>
              <a:rPr lang="en-US" dirty="0" smtClean="0"/>
              <a:t> or </a:t>
            </a:r>
            <a:r>
              <a:rPr lang="en-US" dirty="0" err="1" smtClean="0">
                <a:hlinkClick r:id="rId7"/>
              </a:rPr>
              <a:t>setNeedsDisplayInRect</a:t>
            </a:r>
            <a:r>
              <a:rPr lang="en-US" dirty="0" smtClean="0">
                <a:hlinkClick r:id="rId7"/>
              </a:rPr>
              <a:t>:</a:t>
            </a:r>
            <a:r>
              <a:rPr lang="en-US" dirty="0" smtClean="0"/>
              <a:t> method to mark the view (or its </a:t>
            </a:r>
            <a:r>
              <a:rPr lang="en-US" dirty="0" err="1" smtClean="0"/>
              <a:t>subviews</a:t>
            </a:r>
            <a:r>
              <a:rPr lang="en-US" dirty="0" smtClean="0"/>
              <a:t>) as needing to be redrawn.</a:t>
            </a:r>
          </a:p>
          <a:p>
            <a:pPr marL="800100" lvl="1" indent="-342900">
              <a:buFont typeface="+mj-lt"/>
              <a:buAutoNum type="arabicPeriod"/>
            </a:pPr>
            <a:r>
              <a:rPr lang="en-US" dirty="0" smtClean="0"/>
              <a:t>Notify a controller about changes to some piece of data.</a:t>
            </a:r>
          </a:p>
          <a:p>
            <a:pPr marL="457200" indent="-457200">
              <a:buFont typeface="+mj-lt"/>
              <a:buAutoNum type="arabicPeriod"/>
            </a:pPr>
            <a:r>
              <a:rPr lang="en-US" dirty="0" smtClean="0"/>
              <a:t>Of course, it is up to you to decide which of these things the view should do and which methods it should call. </a:t>
            </a:r>
          </a:p>
          <a:p>
            <a:pPr marL="457200" indent="-457200">
              <a:buFont typeface="+mj-lt"/>
              <a:buAutoNum type="arabicPeriod"/>
            </a:pPr>
            <a:r>
              <a:rPr lang="en-US" dirty="0" smtClean="0"/>
              <a:t>If the geometry of a view changed for any reason, </a:t>
            </a:r>
            <a:r>
              <a:rPr lang="en-US" dirty="0" err="1" smtClean="0"/>
              <a:t>UIKit</a:t>
            </a:r>
            <a:r>
              <a:rPr lang="en-US" dirty="0" smtClean="0"/>
              <a:t> updates its </a:t>
            </a:r>
            <a:r>
              <a:rPr lang="en-US" dirty="0" err="1" smtClean="0"/>
              <a:t>subviews</a:t>
            </a:r>
            <a:r>
              <a:rPr lang="en-US" dirty="0" smtClean="0"/>
              <a:t> according to the following rules:</a:t>
            </a:r>
          </a:p>
          <a:p>
            <a:pPr marL="800100" lvl="1" indent="-342900">
              <a:buFont typeface="+mj-lt"/>
              <a:buAutoNum type="arabicPeriod"/>
            </a:pPr>
            <a:r>
              <a:rPr lang="en-US" dirty="0" smtClean="0"/>
              <a:t>If you have configured </a:t>
            </a:r>
            <a:r>
              <a:rPr lang="en-US" dirty="0" err="1" smtClean="0"/>
              <a:t>autoresizing</a:t>
            </a:r>
            <a:r>
              <a:rPr lang="en-US" dirty="0" smtClean="0"/>
              <a:t> rules for your views, </a:t>
            </a:r>
            <a:r>
              <a:rPr lang="en-US" dirty="0" err="1" smtClean="0"/>
              <a:t>UIKit</a:t>
            </a:r>
            <a:r>
              <a:rPr lang="en-US" dirty="0" smtClean="0"/>
              <a:t> adjusts each view according to those rules. For more information about how </a:t>
            </a:r>
            <a:r>
              <a:rPr lang="en-US" dirty="0" err="1" smtClean="0"/>
              <a:t>autoresizing</a:t>
            </a:r>
            <a:r>
              <a:rPr lang="en-US" dirty="0" smtClean="0"/>
              <a:t> rules work, see </a:t>
            </a:r>
            <a:r>
              <a:rPr lang="en-US" dirty="0" smtClean="0">
                <a:hlinkClick r:id="rId8"/>
              </a:rPr>
              <a:t>“Handling Layout Changes Automatically Using </a:t>
            </a:r>
            <a:r>
              <a:rPr lang="en-US" dirty="0" err="1" smtClean="0">
                <a:hlinkClick r:id="rId8"/>
              </a:rPr>
              <a:t>Autoresizing</a:t>
            </a:r>
            <a:r>
              <a:rPr lang="en-US" dirty="0" smtClean="0">
                <a:hlinkClick r:id="rId8"/>
              </a:rPr>
              <a:t> Rules.”</a:t>
            </a:r>
            <a:r>
              <a:rPr lang="en-US" dirty="0" smtClean="0"/>
              <a:t> </a:t>
            </a:r>
          </a:p>
          <a:p>
            <a:pPr marL="800100" lvl="1" indent="-342900">
              <a:buFont typeface="+mj-lt"/>
              <a:buAutoNum type="arabicPeriod"/>
            </a:pPr>
            <a:r>
              <a:rPr lang="en-US" dirty="0" smtClean="0"/>
              <a:t>If the view implements the </a:t>
            </a:r>
            <a:r>
              <a:rPr lang="en-US" dirty="0" err="1" smtClean="0">
                <a:hlinkClick r:id="rId9"/>
              </a:rPr>
              <a:t>layoutSubviews</a:t>
            </a:r>
            <a:r>
              <a:rPr lang="en-US" dirty="0" smtClean="0"/>
              <a:t> method, </a:t>
            </a:r>
            <a:r>
              <a:rPr lang="en-US" dirty="0" err="1" smtClean="0"/>
              <a:t>UIKit</a:t>
            </a:r>
            <a:r>
              <a:rPr lang="en-US" dirty="0" smtClean="0"/>
              <a:t> calls it.</a:t>
            </a:r>
          </a:p>
          <a:p>
            <a:pPr marL="800100" lvl="1" indent="-342900">
              <a:buFont typeface="+mj-lt"/>
              <a:buAutoNum type="arabicPeriod"/>
            </a:pPr>
            <a:r>
              <a:rPr lang="en-US" dirty="0" smtClean="0"/>
              <a:t>You can override this method in your custom views and use it to adjust the position and size of any </a:t>
            </a:r>
            <a:r>
              <a:rPr lang="en-US" dirty="0" err="1" smtClean="0"/>
              <a:t>subviews</a:t>
            </a:r>
            <a:r>
              <a:rPr lang="en-US" dirty="0" smtClean="0"/>
              <a:t>. For example, a view that provides a large scrollable area would need to use several </a:t>
            </a:r>
            <a:r>
              <a:rPr lang="en-US" dirty="0" err="1" smtClean="0"/>
              <a:t>subviews</a:t>
            </a:r>
            <a:r>
              <a:rPr lang="en-US" dirty="0" smtClean="0"/>
              <a:t> as “tiles” rather than create one large view, which is not likely to fit in memory anyway. In its implementation of this method, the view would hide any </a:t>
            </a:r>
            <a:r>
              <a:rPr lang="en-US" dirty="0" err="1" smtClean="0"/>
              <a:t>subviews</a:t>
            </a:r>
            <a:r>
              <a:rPr lang="en-US" dirty="0" smtClean="0"/>
              <a:t> that are now </a:t>
            </a:r>
            <a:r>
              <a:rPr lang="en-US" dirty="0" err="1" smtClean="0"/>
              <a:t>offscreen</a:t>
            </a:r>
            <a:r>
              <a:rPr lang="en-US" dirty="0" smtClean="0"/>
              <a:t> or reposition them and use them to draw newly exposed content. As part of this process, the view’s layout code can also invalidate any views that need to be redrawn. </a:t>
            </a:r>
          </a:p>
          <a:p>
            <a:pPr marL="457200" indent="-457200">
              <a:buFont typeface="+mj-lt"/>
              <a:buAutoNum type="arabicPeriod"/>
            </a:pPr>
            <a:r>
              <a:rPr lang="en-US" dirty="0" smtClean="0"/>
              <a:t>If any part of any view was marked as needing to be redrawn, </a:t>
            </a:r>
            <a:r>
              <a:rPr lang="en-US" dirty="0" err="1" smtClean="0"/>
              <a:t>UIKit</a:t>
            </a:r>
            <a:r>
              <a:rPr lang="en-US" dirty="0" smtClean="0"/>
              <a:t> asks the view to redraw itself.</a:t>
            </a:r>
          </a:p>
          <a:p>
            <a:pPr marL="457200" indent="-457200">
              <a:buFont typeface="+mj-lt"/>
              <a:buAutoNum type="arabicPeriod"/>
            </a:pPr>
            <a:r>
              <a:rPr lang="en-US" dirty="0" smtClean="0"/>
              <a:t>For custom views that explicitly define a </a:t>
            </a:r>
            <a:r>
              <a:rPr lang="en-US" dirty="0" err="1" smtClean="0">
                <a:hlinkClick r:id="rId10"/>
              </a:rPr>
              <a:t>drawRect</a:t>
            </a:r>
            <a:r>
              <a:rPr lang="en-US" dirty="0" smtClean="0">
                <a:hlinkClick r:id="rId10"/>
              </a:rPr>
              <a:t>:</a:t>
            </a:r>
            <a:r>
              <a:rPr lang="en-US" dirty="0" smtClean="0"/>
              <a:t> method, </a:t>
            </a:r>
            <a:r>
              <a:rPr lang="en-US" dirty="0" err="1" smtClean="0"/>
              <a:t>UIKit</a:t>
            </a:r>
            <a:r>
              <a:rPr lang="en-US" dirty="0" smtClean="0"/>
              <a:t> calls that method. Your implementation of this method should redraw the specified area of the view as quickly as possible and nothing else. Do not make additional layout changes at this point and do not make other changes to your application’s data model. The purpose of this method is to update the visual content of your view. </a:t>
            </a:r>
          </a:p>
          <a:p>
            <a:pPr marL="457200" indent="-457200">
              <a:buFont typeface="+mj-lt"/>
              <a:buAutoNum type="arabicPeriod"/>
            </a:pPr>
            <a:r>
              <a:rPr lang="en-US" dirty="0" smtClean="0"/>
              <a:t>Standard system views typically do not implement a </a:t>
            </a:r>
            <a:r>
              <a:rPr lang="en-US" dirty="0" err="1" smtClean="0"/>
              <a:t>drawRect</a:t>
            </a:r>
            <a:r>
              <a:rPr lang="en-US" dirty="0" smtClean="0"/>
              <a:t>: method but instead manage their drawing at this time. </a:t>
            </a:r>
          </a:p>
          <a:p>
            <a:pPr marL="457200" indent="-457200">
              <a:buFont typeface="+mj-lt"/>
              <a:buAutoNum type="arabicPeriod"/>
            </a:pPr>
            <a:r>
              <a:rPr lang="en-US" dirty="0" smtClean="0"/>
              <a:t>Any updated views are composited with the rest of the application’s visible content and sent to the graphics hardware for display.</a:t>
            </a:r>
          </a:p>
          <a:p>
            <a:pPr marL="457200" indent="-457200">
              <a:buFont typeface="+mj-lt"/>
              <a:buAutoNum type="arabicPeriod"/>
            </a:pPr>
            <a:r>
              <a:rPr lang="en-US" dirty="0" smtClean="0"/>
              <a:t>The graphics hardware transfers the rendered content to the screen.</a:t>
            </a:r>
            <a:endParaRPr lang="en-US" dirty="0"/>
          </a:p>
        </p:txBody>
      </p:sp>
    </p:spTree>
    <p:extLst>
      <p:ext uri="{BB962C8B-B14F-4D97-AF65-F5344CB8AC3E}">
        <p14:creationId xmlns:p14="http://schemas.microsoft.com/office/powerpoint/2010/main" val="302030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Hiding a View</a:t>
            </a:r>
            <a:endParaRPr lang="en-US" dirty="0"/>
          </a:p>
        </p:txBody>
      </p:sp>
      <p:sp>
        <p:nvSpPr>
          <p:cNvPr id="3" name="Content Placeholder 2"/>
          <p:cNvSpPr>
            <a:spLocks noGrp="1"/>
          </p:cNvSpPr>
          <p:nvPr>
            <p:ph idx="1"/>
          </p:nvPr>
        </p:nvSpPr>
        <p:spPr/>
        <p:txBody>
          <a:bodyPr/>
          <a:lstStyle/>
          <a:p>
            <a:r>
              <a:rPr lang="en-US" dirty="0" err="1" smtClean="0"/>
              <a:t>ViewObject.hidden</a:t>
            </a:r>
            <a:r>
              <a:rPr lang="en-US" dirty="0" smtClean="0"/>
              <a:t> </a:t>
            </a:r>
            <a:r>
              <a:rPr lang="en-US" dirty="0"/>
              <a:t>= YES;</a:t>
            </a:r>
          </a:p>
        </p:txBody>
      </p:sp>
    </p:spTree>
    <p:extLst>
      <p:ext uri="{BB962C8B-B14F-4D97-AF65-F5344CB8AC3E}">
        <p14:creationId xmlns:p14="http://schemas.microsoft.com/office/powerpoint/2010/main" val="63587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Supporting the View</a:t>
            </a:r>
            <a:endParaRPr lang="en-US" dirty="0"/>
          </a:p>
        </p:txBody>
      </p:sp>
      <p:sp>
        <p:nvSpPr>
          <p:cNvPr id="3" name="Content Placeholder 2"/>
          <p:cNvSpPr>
            <a:spLocks noGrp="1"/>
          </p:cNvSpPr>
          <p:nvPr>
            <p:ph idx="1"/>
          </p:nvPr>
        </p:nvSpPr>
        <p:spPr>
          <a:xfrm>
            <a:off x="228600" y="1066800"/>
            <a:ext cx="8229600" cy="4830763"/>
          </a:xfrm>
        </p:spPr>
        <p:txBody>
          <a:bodyPr>
            <a:normAutofit lnSpcReduction="10000"/>
          </a:bodyPr>
          <a:lstStyle/>
          <a:p>
            <a:r>
              <a:rPr lang="en-US" dirty="0" smtClean="0"/>
              <a:t>There are many “utility” classes / structures that support creation and manipulation of a View.  Here are a few</a:t>
            </a:r>
          </a:p>
          <a:p>
            <a:pPr marL="0" indent="0">
              <a:buNone/>
            </a:pPr>
            <a:endParaRPr lang="en-US" dirty="0" smtClean="0"/>
          </a:p>
          <a:p>
            <a:pPr marL="0" indent="0">
              <a:buNone/>
            </a:pPr>
            <a:r>
              <a:rPr lang="en-US" dirty="0" smtClean="0"/>
              <a:t/>
            </a:r>
            <a:br>
              <a:rPr lang="en-US" dirty="0" smtClean="0"/>
            </a:br>
            <a:r>
              <a:rPr lang="en-US" dirty="0" smtClean="0"/>
              <a:t/>
            </a:r>
            <a:br>
              <a:rPr lang="en-US" dirty="0" smtClean="0"/>
            </a:br>
            <a:endParaRPr lang="en-US" dirty="0"/>
          </a:p>
          <a:p>
            <a:r>
              <a:rPr lang="en-US" dirty="0" err="1"/>
              <a:t>CGPoint</a:t>
            </a:r>
            <a:endParaRPr lang="en-US" dirty="0"/>
          </a:p>
          <a:p>
            <a:pPr lvl="1"/>
            <a:r>
              <a:rPr lang="en-US" dirty="0" smtClean="0"/>
              <a:t>location </a:t>
            </a:r>
            <a:r>
              <a:rPr lang="en-US" dirty="0"/>
              <a:t>in space: { x , y }</a:t>
            </a:r>
          </a:p>
          <a:p>
            <a:r>
              <a:rPr lang="en-US" dirty="0" err="1" smtClean="0"/>
              <a:t>CGSize</a:t>
            </a:r>
            <a:endParaRPr lang="en-US" dirty="0"/>
          </a:p>
          <a:p>
            <a:pPr lvl="1"/>
            <a:r>
              <a:rPr lang="en-US" dirty="0" smtClean="0"/>
              <a:t>dimensions</a:t>
            </a:r>
            <a:r>
              <a:rPr lang="en-US" dirty="0"/>
              <a:t>: { width , height }</a:t>
            </a:r>
          </a:p>
          <a:p>
            <a:r>
              <a:rPr lang="en-US" dirty="0" err="1" smtClean="0"/>
              <a:t>CGRect</a:t>
            </a:r>
            <a:endParaRPr lang="en-US" dirty="0"/>
          </a:p>
          <a:p>
            <a:pPr lvl="1"/>
            <a:r>
              <a:rPr lang="en-US" dirty="0" smtClean="0"/>
              <a:t>location </a:t>
            </a:r>
            <a:r>
              <a:rPr lang="en-US" dirty="0"/>
              <a:t>and dimension: { origin , size </a:t>
            </a:r>
            <a:r>
              <a:rPr lang="en-US" dirty="0" smtClean="0"/>
              <a:t>}</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462" t="36943" r="13001" b="15187"/>
          <a:stretch/>
        </p:blipFill>
        <p:spPr bwMode="auto">
          <a:xfrm>
            <a:off x="4191000" y="1834375"/>
            <a:ext cx="4801207" cy="318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91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Supporting Classes</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72" t="37429" r="8216" b="18857"/>
          <a:stretch/>
        </p:blipFill>
        <p:spPr bwMode="auto">
          <a:xfrm>
            <a:off x="1066800" y="2362200"/>
            <a:ext cx="6607629" cy="333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64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Screen Coordinate System</a:t>
            </a:r>
            <a:endParaRPr lang="en-US" dirty="0"/>
          </a:p>
        </p:txBody>
      </p:sp>
      <p:sp>
        <p:nvSpPr>
          <p:cNvPr id="3" name="Content Placeholder 2"/>
          <p:cNvSpPr>
            <a:spLocks noGrp="1"/>
          </p:cNvSpPr>
          <p:nvPr>
            <p:ph idx="1"/>
          </p:nvPr>
        </p:nvSpPr>
        <p:spPr/>
        <p:txBody>
          <a:bodyPr/>
          <a:lstStyle/>
          <a:p>
            <a:r>
              <a:rPr lang="en-US" dirty="0" smtClean="0"/>
              <a:t>Origin = upper left corner</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63" t="37714" r="11211" b="18143"/>
          <a:stretch/>
        </p:blipFill>
        <p:spPr bwMode="auto">
          <a:xfrm>
            <a:off x="4468585" y="2873829"/>
            <a:ext cx="3347357" cy="336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5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UIView</a:t>
            </a:r>
            <a:r>
              <a:rPr lang="en-US" dirty="0" smtClean="0"/>
              <a:t> </a:t>
            </a:r>
            <a:r>
              <a:rPr lang="en-US" dirty="0" err="1" smtClean="0"/>
              <a:t>cooridinate</a:t>
            </a:r>
            <a:r>
              <a:rPr lang="en-US" dirty="0" smtClean="0"/>
              <a:t> system</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7857" r="10950" b="17571"/>
          <a:stretch/>
        </p:blipFill>
        <p:spPr bwMode="auto">
          <a:xfrm>
            <a:off x="4571999" y="2884714"/>
            <a:ext cx="3265715" cy="33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514600"/>
            <a:ext cx="2438400" cy="2308324"/>
          </a:xfrm>
          <a:prstGeom prst="rect">
            <a:avLst/>
          </a:prstGeom>
          <a:noFill/>
        </p:spPr>
        <p:txBody>
          <a:bodyPr wrap="square" rtlCol="0">
            <a:spAutoFit/>
          </a:bodyPr>
          <a:lstStyle/>
          <a:p>
            <a:r>
              <a:rPr lang="en-US" dirty="0"/>
              <a:t>View’s location and size expressed in two ways</a:t>
            </a:r>
          </a:p>
          <a:p>
            <a:r>
              <a:rPr lang="en-US" dirty="0"/>
              <a:t>■ </a:t>
            </a:r>
            <a:r>
              <a:rPr lang="en-US" b="1" u="sng" dirty="0"/>
              <a:t>Frame</a:t>
            </a:r>
            <a:r>
              <a:rPr lang="en-US" dirty="0"/>
              <a:t> is in </a:t>
            </a:r>
            <a:r>
              <a:rPr lang="en-US" dirty="0" err="1"/>
              <a:t>superview’s</a:t>
            </a:r>
            <a:r>
              <a:rPr lang="en-US" dirty="0"/>
              <a:t> coordinate system</a:t>
            </a:r>
          </a:p>
          <a:p>
            <a:r>
              <a:rPr lang="en-US" dirty="0"/>
              <a:t>■ </a:t>
            </a:r>
            <a:r>
              <a:rPr lang="en-US" b="1" u="sng" dirty="0"/>
              <a:t>Bounds</a:t>
            </a:r>
            <a:r>
              <a:rPr lang="en-US" dirty="0"/>
              <a:t> is in local coordinate system</a:t>
            </a:r>
          </a:p>
        </p:txBody>
      </p:sp>
    </p:spTree>
    <p:extLst>
      <p:ext uri="{BB962C8B-B14F-4D97-AF65-F5344CB8AC3E}">
        <p14:creationId xmlns:p14="http://schemas.microsoft.com/office/powerpoint/2010/main" val="619553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1259</TotalTime>
  <Words>1796</Words>
  <Application>Microsoft Office PowerPoint</Application>
  <PresentationFormat>On-screen Show (4:3)</PresentationFormat>
  <Paragraphs>319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Executive</vt:lpstr>
      <vt:lpstr>iOS – Views and Drawing</vt:lpstr>
      <vt:lpstr>Views</vt:lpstr>
      <vt:lpstr>UIWindow</vt:lpstr>
      <vt:lpstr>Creating and Adding Views</vt:lpstr>
      <vt:lpstr>Hiding a View</vt:lpstr>
      <vt:lpstr>Supporting the View</vt:lpstr>
      <vt:lpstr>More on Supporting Classes</vt:lpstr>
      <vt:lpstr>Screen Coordinate System</vt:lpstr>
      <vt:lpstr>UIView cooridinate system</vt:lpstr>
      <vt:lpstr>Example of setting location for 2 views</vt:lpstr>
      <vt:lpstr>Example of setting location for 2 views</vt:lpstr>
      <vt:lpstr>Frame and Views—a visual exampl</vt:lpstr>
      <vt:lpstr>Rotations around Center</vt:lpstr>
      <vt:lpstr>What is the Frame?</vt:lpstr>
      <vt:lpstr>Frames and Bounds –which one??</vt:lpstr>
      <vt:lpstr>Creating View with help of Interface Builder</vt:lpstr>
      <vt:lpstr>Creating View in Code</vt:lpstr>
      <vt:lpstr>Defining your own View Class</vt:lpstr>
      <vt:lpstr>Drawing …..</vt:lpstr>
      <vt:lpstr>Drawing Views</vt:lpstr>
      <vt:lpstr>How do we draw inside our overridden drawRect??? Use Core Graphics and Quartz 2D</vt:lpstr>
      <vt:lpstr>Core Graphics Wrappers</vt:lpstr>
      <vt:lpstr>drawRect example</vt:lpstr>
      <vt:lpstr>Drawing paths</vt:lpstr>
      <vt:lpstr>CGPath</vt:lpstr>
      <vt:lpstr>drawRect example w/path</vt:lpstr>
      <vt:lpstr>UIImage - Images</vt:lpstr>
      <vt:lpstr>Example – creating Image from context</vt:lpstr>
      <vt:lpstr>Grabbing the Data/pixels in a UIImage</vt:lpstr>
      <vt:lpstr>Drawing Images and Text</vt:lpstr>
      <vt:lpstr>Option 1: Drawing Image in Program coding</vt:lpstr>
      <vt:lpstr>Drawing Text</vt:lpstr>
      <vt:lpstr>Option 2: using UIImageView andUILabel</vt:lpstr>
      <vt:lpstr>Option 2: UIImageView</vt:lpstr>
      <vt:lpstr>UIControl: UILabel versus UITextField</vt:lpstr>
      <vt:lpstr>What’s next  the View lifecycle</vt:lpstr>
      <vt:lpstr>View Lifecycle</vt:lpstr>
      <vt:lpstr>View Lifecycle</vt:lpstr>
      <vt:lpstr>View Lifecycle</vt:lpstr>
      <vt:lpstr>View Lifecycle</vt:lpstr>
      <vt:lpstr>View Lifecycle</vt:lpstr>
      <vt:lpstr>View Lifecycle</vt:lpstr>
      <vt:lpstr>View Lifecycle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 Views and Drawing</dc:title>
  <dc:creator>grewe</dc:creator>
  <cp:lastModifiedBy>grewe</cp:lastModifiedBy>
  <cp:revision>85</cp:revision>
  <dcterms:created xsi:type="dcterms:W3CDTF">2013-03-03T01:13:58Z</dcterms:created>
  <dcterms:modified xsi:type="dcterms:W3CDTF">2013-03-04T02:25:40Z</dcterms:modified>
</cp:coreProperties>
</file>